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43"/>
  </p:notesMasterIdLst>
  <p:sldIdLst>
    <p:sldId id="257" r:id="rId4"/>
    <p:sldId id="258" r:id="rId5"/>
    <p:sldId id="265" r:id="rId6"/>
    <p:sldId id="267" r:id="rId7"/>
    <p:sldId id="268" r:id="rId8"/>
    <p:sldId id="270" r:id="rId9"/>
    <p:sldId id="269" r:id="rId10"/>
    <p:sldId id="271" r:id="rId11"/>
    <p:sldId id="276" r:id="rId12"/>
    <p:sldId id="261" r:id="rId13"/>
    <p:sldId id="272" r:id="rId14"/>
    <p:sldId id="273" r:id="rId15"/>
    <p:sldId id="274" r:id="rId16"/>
    <p:sldId id="278" r:id="rId17"/>
    <p:sldId id="285" r:id="rId18"/>
    <p:sldId id="279" r:id="rId19"/>
    <p:sldId id="280" r:id="rId20"/>
    <p:sldId id="281" r:id="rId21"/>
    <p:sldId id="282" r:id="rId22"/>
    <p:sldId id="283" r:id="rId23"/>
    <p:sldId id="291" r:id="rId24"/>
    <p:sldId id="284" r:id="rId25"/>
    <p:sldId id="288" r:id="rId26"/>
    <p:sldId id="286" r:id="rId27"/>
    <p:sldId id="290" r:id="rId28"/>
    <p:sldId id="292" r:id="rId29"/>
    <p:sldId id="293" r:id="rId30"/>
    <p:sldId id="294" r:id="rId31"/>
    <p:sldId id="297" r:id="rId32"/>
    <p:sldId id="295" r:id="rId33"/>
    <p:sldId id="296" r:id="rId34"/>
    <p:sldId id="298" r:id="rId35"/>
    <p:sldId id="299" r:id="rId36"/>
    <p:sldId id="300" r:id="rId37"/>
    <p:sldId id="301" r:id="rId38"/>
    <p:sldId id="305" r:id="rId39"/>
    <p:sldId id="302" r:id="rId40"/>
    <p:sldId id="303" r:id="rId41"/>
    <p:sldId id="30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953A"/>
    <a:srgbClr val="CC982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B900D5-2B5C-400D-A8F8-F3705224C5E7}" v="5" dt="2024-10-28T22:50:28.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4140" autoAdjust="0"/>
  </p:normalViewPr>
  <p:slideViewPr>
    <p:cSldViewPr snapToGrid="0">
      <p:cViewPr varScale="1">
        <p:scale>
          <a:sx n="93" d="100"/>
          <a:sy n="93" d="100"/>
        </p:scale>
        <p:origin x="287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6C962-DE9C-49DD-B796-08436DC1589A}" type="datetimeFigureOut">
              <a:rPr lang="en-NL" smtClean="0"/>
              <a:t>10/29/2024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1CE11-5CD1-4BE9-AEB6-38DE72A19332}" type="slidenum">
              <a:rPr lang="en-NL" smtClean="0"/>
              <a:t>‹nr.›</a:t>
            </a:fld>
            <a:endParaRPr lang="en-NL"/>
          </a:p>
        </p:txBody>
      </p:sp>
    </p:spTree>
    <p:extLst>
      <p:ext uri="{BB962C8B-B14F-4D97-AF65-F5344CB8AC3E}">
        <p14:creationId xmlns:p14="http://schemas.microsoft.com/office/powerpoint/2010/main" val="264283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2</a:t>
            </a:fld>
            <a:endParaRPr lang="en-NL"/>
          </a:p>
        </p:txBody>
      </p:sp>
    </p:spTree>
    <p:extLst>
      <p:ext uri="{BB962C8B-B14F-4D97-AF65-F5344CB8AC3E}">
        <p14:creationId xmlns:p14="http://schemas.microsoft.com/office/powerpoint/2010/main" val="411413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A465F-EB1D-1267-B29C-6653412FB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FC627-4C4D-2239-3C1C-B8A4FC142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8B9A8E-894E-BE55-3173-7A2601BA0C65}"/>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223A45AE-6274-5852-02B6-F7C19F9DEFFB}"/>
              </a:ext>
            </a:extLst>
          </p:cNvPr>
          <p:cNvSpPr>
            <a:spLocks noGrp="1"/>
          </p:cNvSpPr>
          <p:nvPr>
            <p:ph type="sldNum" sz="quarter" idx="5"/>
          </p:nvPr>
        </p:nvSpPr>
        <p:spPr/>
        <p:txBody>
          <a:bodyPr/>
          <a:lstStyle/>
          <a:p>
            <a:fld id="{7491CE11-5CD1-4BE9-AEB6-38DE72A19332}" type="slidenum">
              <a:rPr lang="en-NL" smtClean="0"/>
              <a:t>11</a:t>
            </a:fld>
            <a:endParaRPr lang="en-NL"/>
          </a:p>
        </p:txBody>
      </p:sp>
    </p:spTree>
    <p:extLst>
      <p:ext uri="{BB962C8B-B14F-4D97-AF65-F5344CB8AC3E}">
        <p14:creationId xmlns:p14="http://schemas.microsoft.com/office/powerpoint/2010/main" val="391350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4D6C4-7B97-840B-42F1-0D07B9399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8AE71-67B0-8FB6-A588-9ECC15587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84064-9D04-F25E-213A-594FB4A63DC7}"/>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8B833841-EE92-2FCA-EDC0-460A69545BF0}"/>
              </a:ext>
            </a:extLst>
          </p:cNvPr>
          <p:cNvSpPr>
            <a:spLocks noGrp="1"/>
          </p:cNvSpPr>
          <p:nvPr>
            <p:ph type="sldNum" sz="quarter" idx="5"/>
          </p:nvPr>
        </p:nvSpPr>
        <p:spPr/>
        <p:txBody>
          <a:bodyPr/>
          <a:lstStyle/>
          <a:p>
            <a:fld id="{7491CE11-5CD1-4BE9-AEB6-38DE72A19332}" type="slidenum">
              <a:rPr lang="en-NL" smtClean="0"/>
              <a:t>12</a:t>
            </a:fld>
            <a:endParaRPr lang="en-NL"/>
          </a:p>
        </p:txBody>
      </p:sp>
    </p:spTree>
    <p:extLst>
      <p:ext uri="{BB962C8B-B14F-4D97-AF65-F5344CB8AC3E}">
        <p14:creationId xmlns:p14="http://schemas.microsoft.com/office/powerpoint/2010/main" val="79228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55A39-FDFE-FCF0-96CE-71E1799C1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1BF51-617C-53D2-F783-2D44E9DC1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2D7EB-1436-FA7B-465F-E8B497B24B8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0E616D78-2B3C-9871-E54F-D89A869FEA2A}"/>
              </a:ext>
            </a:extLst>
          </p:cNvPr>
          <p:cNvSpPr>
            <a:spLocks noGrp="1"/>
          </p:cNvSpPr>
          <p:nvPr>
            <p:ph type="sldNum" sz="quarter" idx="5"/>
          </p:nvPr>
        </p:nvSpPr>
        <p:spPr/>
        <p:txBody>
          <a:bodyPr/>
          <a:lstStyle/>
          <a:p>
            <a:fld id="{7491CE11-5CD1-4BE9-AEB6-38DE72A19332}" type="slidenum">
              <a:rPr lang="en-NL" smtClean="0"/>
              <a:t>13</a:t>
            </a:fld>
            <a:endParaRPr lang="en-NL"/>
          </a:p>
        </p:txBody>
      </p:sp>
    </p:spTree>
    <p:extLst>
      <p:ext uri="{BB962C8B-B14F-4D97-AF65-F5344CB8AC3E}">
        <p14:creationId xmlns:p14="http://schemas.microsoft.com/office/powerpoint/2010/main" val="5288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CC6-CB98-B076-C508-CDE30DC94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54448-CB31-FA7E-ADB1-3682A4F66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2A5DC-00F1-F072-66E2-FE8EF5A925A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1F0D3C0C-62CB-8AFE-1E2B-7EEF287103D5}"/>
              </a:ext>
            </a:extLst>
          </p:cNvPr>
          <p:cNvSpPr>
            <a:spLocks noGrp="1"/>
          </p:cNvSpPr>
          <p:nvPr>
            <p:ph type="sldNum" sz="quarter" idx="5"/>
          </p:nvPr>
        </p:nvSpPr>
        <p:spPr/>
        <p:txBody>
          <a:bodyPr/>
          <a:lstStyle/>
          <a:p>
            <a:fld id="{7491CE11-5CD1-4BE9-AEB6-38DE72A19332}" type="slidenum">
              <a:rPr lang="en-NL" smtClean="0"/>
              <a:t>14</a:t>
            </a:fld>
            <a:endParaRPr lang="en-NL"/>
          </a:p>
        </p:txBody>
      </p:sp>
    </p:spTree>
    <p:extLst>
      <p:ext uri="{BB962C8B-B14F-4D97-AF65-F5344CB8AC3E}">
        <p14:creationId xmlns:p14="http://schemas.microsoft.com/office/powerpoint/2010/main" val="287226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16</a:t>
            </a:fld>
            <a:endParaRPr lang="en-NL"/>
          </a:p>
        </p:txBody>
      </p:sp>
    </p:spTree>
    <p:extLst>
      <p:ext uri="{BB962C8B-B14F-4D97-AF65-F5344CB8AC3E}">
        <p14:creationId xmlns:p14="http://schemas.microsoft.com/office/powerpoint/2010/main" val="525490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17</a:t>
            </a:fld>
            <a:endParaRPr lang="en-NL"/>
          </a:p>
        </p:txBody>
      </p:sp>
    </p:spTree>
    <p:extLst>
      <p:ext uri="{BB962C8B-B14F-4D97-AF65-F5344CB8AC3E}">
        <p14:creationId xmlns:p14="http://schemas.microsoft.com/office/powerpoint/2010/main" val="1606575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18</a:t>
            </a:fld>
            <a:endParaRPr lang="en-NL"/>
          </a:p>
        </p:txBody>
      </p:sp>
    </p:spTree>
    <p:extLst>
      <p:ext uri="{BB962C8B-B14F-4D97-AF65-F5344CB8AC3E}">
        <p14:creationId xmlns:p14="http://schemas.microsoft.com/office/powerpoint/2010/main" val="1005976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8383-CEF1-C27A-4BAC-8F1AC00E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DD40E-2743-BBB1-66FE-9F86C5A63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6138A-AC0E-4BCE-3A3F-F49781C6658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637BB884-D36E-7960-BF56-F5235FC653BF}"/>
              </a:ext>
            </a:extLst>
          </p:cNvPr>
          <p:cNvSpPr>
            <a:spLocks noGrp="1"/>
          </p:cNvSpPr>
          <p:nvPr>
            <p:ph type="sldNum" sz="quarter" idx="5"/>
          </p:nvPr>
        </p:nvSpPr>
        <p:spPr/>
        <p:txBody>
          <a:bodyPr/>
          <a:lstStyle/>
          <a:p>
            <a:fld id="{7491CE11-5CD1-4BE9-AEB6-38DE72A19332}" type="slidenum">
              <a:rPr lang="en-NL" smtClean="0"/>
              <a:t>19</a:t>
            </a:fld>
            <a:endParaRPr lang="en-NL"/>
          </a:p>
        </p:txBody>
      </p:sp>
    </p:spTree>
    <p:extLst>
      <p:ext uri="{BB962C8B-B14F-4D97-AF65-F5344CB8AC3E}">
        <p14:creationId xmlns:p14="http://schemas.microsoft.com/office/powerpoint/2010/main" val="198887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20</a:t>
            </a:fld>
            <a:endParaRPr lang="en-NL"/>
          </a:p>
        </p:txBody>
      </p:sp>
    </p:spTree>
    <p:extLst>
      <p:ext uri="{BB962C8B-B14F-4D97-AF65-F5344CB8AC3E}">
        <p14:creationId xmlns:p14="http://schemas.microsoft.com/office/powerpoint/2010/main" val="1563322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21</a:t>
            </a:fld>
            <a:endParaRPr lang="en-NL"/>
          </a:p>
        </p:txBody>
      </p:sp>
    </p:spTree>
    <p:extLst>
      <p:ext uri="{BB962C8B-B14F-4D97-AF65-F5344CB8AC3E}">
        <p14:creationId xmlns:p14="http://schemas.microsoft.com/office/powerpoint/2010/main" val="230268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3</a:t>
            </a:fld>
            <a:endParaRPr lang="en-NL"/>
          </a:p>
        </p:txBody>
      </p:sp>
    </p:spTree>
    <p:extLst>
      <p:ext uri="{BB962C8B-B14F-4D97-AF65-F5344CB8AC3E}">
        <p14:creationId xmlns:p14="http://schemas.microsoft.com/office/powerpoint/2010/main" val="723702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22</a:t>
            </a:fld>
            <a:endParaRPr lang="en-NL"/>
          </a:p>
        </p:txBody>
      </p:sp>
    </p:spTree>
    <p:extLst>
      <p:ext uri="{BB962C8B-B14F-4D97-AF65-F5344CB8AC3E}">
        <p14:creationId xmlns:p14="http://schemas.microsoft.com/office/powerpoint/2010/main" val="3081434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02E72-537F-4BB0-6DCA-282FCF852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88816-D210-09F3-CE18-B1797D4B3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98E53-4759-71E4-9FD0-A208D8F6166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4D60E69-BBA6-39BB-9BBD-D8EEDABD6847}"/>
              </a:ext>
            </a:extLst>
          </p:cNvPr>
          <p:cNvSpPr>
            <a:spLocks noGrp="1"/>
          </p:cNvSpPr>
          <p:nvPr>
            <p:ph type="sldNum" sz="quarter" idx="5"/>
          </p:nvPr>
        </p:nvSpPr>
        <p:spPr/>
        <p:txBody>
          <a:bodyPr/>
          <a:lstStyle/>
          <a:p>
            <a:fld id="{7491CE11-5CD1-4BE9-AEB6-38DE72A19332}" type="slidenum">
              <a:rPr lang="en-NL" smtClean="0"/>
              <a:t>23</a:t>
            </a:fld>
            <a:endParaRPr lang="en-NL"/>
          </a:p>
        </p:txBody>
      </p:sp>
    </p:spTree>
    <p:extLst>
      <p:ext uri="{BB962C8B-B14F-4D97-AF65-F5344CB8AC3E}">
        <p14:creationId xmlns:p14="http://schemas.microsoft.com/office/powerpoint/2010/main" val="300989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25</a:t>
            </a:fld>
            <a:endParaRPr lang="en-NL"/>
          </a:p>
        </p:txBody>
      </p:sp>
    </p:spTree>
    <p:extLst>
      <p:ext uri="{BB962C8B-B14F-4D97-AF65-F5344CB8AC3E}">
        <p14:creationId xmlns:p14="http://schemas.microsoft.com/office/powerpoint/2010/main" val="2165711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26</a:t>
            </a:fld>
            <a:endParaRPr lang="en-NL"/>
          </a:p>
        </p:txBody>
      </p:sp>
    </p:spTree>
    <p:extLst>
      <p:ext uri="{BB962C8B-B14F-4D97-AF65-F5344CB8AC3E}">
        <p14:creationId xmlns:p14="http://schemas.microsoft.com/office/powerpoint/2010/main" val="1564230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27</a:t>
            </a:fld>
            <a:endParaRPr lang="en-NL"/>
          </a:p>
        </p:txBody>
      </p:sp>
    </p:spTree>
    <p:extLst>
      <p:ext uri="{BB962C8B-B14F-4D97-AF65-F5344CB8AC3E}">
        <p14:creationId xmlns:p14="http://schemas.microsoft.com/office/powerpoint/2010/main" val="102410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28</a:t>
            </a:fld>
            <a:endParaRPr lang="en-NL"/>
          </a:p>
        </p:txBody>
      </p:sp>
    </p:spTree>
    <p:extLst>
      <p:ext uri="{BB962C8B-B14F-4D97-AF65-F5344CB8AC3E}">
        <p14:creationId xmlns:p14="http://schemas.microsoft.com/office/powerpoint/2010/main" val="1162532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29</a:t>
            </a:fld>
            <a:endParaRPr lang="en-NL"/>
          </a:p>
        </p:txBody>
      </p:sp>
    </p:spTree>
    <p:extLst>
      <p:ext uri="{BB962C8B-B14F-4D97-AF65-F5344CB8AC3E}">
        <p14:creationId xmlns:p14="http://schemas.microsoft.com/office/powerpoint/2010/main" val="2386486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30</a:t>
            </a:fld>
            <a:endParaRPr lang="en-NL"/>
          </a:p>
        </p:txBody>
      </p:sp>
    </p:spTree>
    <p:extLst>
      <p:ext uri="{BB962C8B-B14F-4D97-AF65-F5344CB8AC3E}">
        <p14:creationId xmlns:p14="http://schemas.microsoft.com/office/powerpoint/2010/main" val="2669415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32</a:t>
            </a:fld>
            <a:endParaRPr lang="en-NL"/>
          </a:p>
        </p:txBody>
      </p:sp>
    </p:spTree>
    <p:extLst>
      <p:ext uri="{BB962C8B-B14F-4D97-AF65-F5344CB8AC3E}">
        <p14:creationId xmlns:p14="http://schemas.microsoft.com/office/powerpoint/2010/main" val="4148378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33</a:t>
            </a:fld>
            <a:endParaRPr lang="en-NL"/>
          </a:p>
        </p:txBody>
      </p:sp>
    </p:spTree>
    <p:extLst>
      <p:ext uri="{BB962C8B-B14F-4D97-AF65-F5344CB8AC3E}">
        <p14:creationId xmlns:p14="http://schemas.microsoft.com/office/powerpoint/2010/main" val="156395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E4AA-E151-961F-7A7B-044B9D948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31476-8142-E7B7-C37B-B09D65892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C6C31-DF53-5811-6B2E-68870252E31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D16F9BDA-3157-BE98-3E26-94A4F0F34906}"/>
              </a:ext>
            </a:extLst>
          </p:cNvPr>
          <p:cNvSpPr>
            <a:spLocks noGrp="1"/>
          </p:cNvSpPr>
          <p:nvPr>
            <p:ph type="sldNum" sz="quarter" idx="5"/>
          </p:nvPr>
        </p:nvSpPr>
        <p:spPr/>
        <p:txBody>
          <a:bodyPr/>
          <a:lstStyle/>
          <a:p>
            <a:fld id="{7491CE11-5CD1-4BE9-AEB6-38DE72A19332}" type="slidenum">
              <a:rPr lang="en-NL" smtClean="0"/>
              <a:t>4</a:t>
            </a:fld>
            <a:endParaRPr lang="en-NL"/>
          </a:p>
        </p:txBody>
      </p:sp>
    </p:spTree>
    <p:extLst>
      <p:ext uri="{BB962C8B-B14F-4D97-AF65-F5344CB8AC3E}">
        <p14:creationId xmlns:p14="http://schemas.microsoft.com/office/powerpoint/2010/main" val="4117551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34</a:t>
            </a:fld>
            <a:endParaRPr lang="en-NL"/>
          </a:p>
        </p:txBody>
      </p:sp>
    </p:spTree>
    <p:extLst>
      <p:ext uri="{BB962C8B-B14F-4D97-AF65-F5344CB8AC3E}">
        <p14:creationId xmlns:p14="http://schemas.microsoft.com/office/powerpoint/2010/main" val="1591255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35</a:t>
            </a:fld>
            <a:endParaRPr lang="en-NL"/>
          </a:p>
        </p:txBody>
      </p:sp>
    </p:spTree>
    <p:extLst>
      <p:ext uri="{BB962C8B-B14F-4D97-AF65-F5344CB8AC3E}">
        <p14:creationId xmlns:p14="http://schemas.microsoft.com/office/powerpoint/2010/main" val="1293534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36</a:t>
            </a:fld>
            <a:endParaRPr lang="en-NL"/>
          </a:p>
        </p:txBody>
      </p:sp>
    </p:spTree>
    <p:extLst>
      <p:ext uri="{BB962C8B-B14F-4D97-AF65-F5344CB8AC3E}">
        <p14:creationId xmlns:p14="http://schemas.microsoft.com/office/powerpoint/2010/main" val="2508144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37</a:t>
            </a:fld>
            <a:endParaRPr lang="en-NL"/>
          </a:p>
        </p:txBody>
      </p:sp>
    </p:spTree>
    <p:extLst>
      <p:ext uri="{BB962C8B-B14F-4D97-AF65-F5344CB8AC3E}">
        <p14:creationId xmlns:p14="http://schemas.microsoft.com/office/powerpoint/2010/main" val="404830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38</a:t>
            </a:fld>
            <a:endParaRPr lang="en-NL"/>
          </a:p>
        </p:txBody>
      </p:sp>
    </p:spTree>
    <p:extLst>
      <p:ext uri="{BB962C8B-B14F-4D97-AF65-F5344CB8AC3E}">
        <p14:creationId xmlns:p14="http://schemas.microsoft.com/office/powerpoint/2010/main" val="412745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FFFF-89DC-E0AA-C502-1EC6874C8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D6210-45B2-1188-D9AE-847DB786C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F9084-BD9A-0418-7A77-77FD98AAE452}"/>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967C04AA-3EA6-B249-5F6E-FB33DD198B55}"/>
              </a:ext>
            </a:extLst>
          </p:cNvPr>
          <p:cNvSpPr>
            <a:spLocks noGrp="1"/>
          </p:cNvSpPr>
          <p:nvPr>
            <p:ph type="sldNum" sz="quarter" idx="5"/>
          </p:nvPr>
        </p:nvSpPr>
        <p:spPr/>
        <p:txBody>
          <a:bodyPr/>
          <a:lstStyle/>
          <a:p>
            <a:fld id="{7491CE11-5CD1-4BE9-AEB6-38DE72A19332}" type="slidenum">
              <a:rPr lang="en-NL" smtClean="0"/>
              <a:t>5</a:t>
            </a:fld>
            <a:endParaRPr lang="en-NL"/>
          </a:p>
        </p:txBody>
      </p:sp>
    </p:spTree>
    <p:extLst>
      <p:ext uri="{BB962C8B-B14F-4D97-AF65-F5344CB8AC3E}">
        <p14:creationId xmlns:p14="http://schemas.microsoft.com/office/powerpoint/2010/main" val="188544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4430A-C840-6198-43C4-9936267CA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41B98-A124-68A7-5586-94572AFF2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13021-C348-AE40-E6BB-8E303E0C2778}"/>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D8D0AF-59C8-2281-6459-31C038F91984}"/>
              </a:ext>
            </a:extLst>
          </p:cNvPr>
          <p:cNvSpPr>
            <a:spLocks noGrp="1"/>
          </p:cNvSpPr>
          <p:nvPr>
            <p:ph type="sldNum" sz="quarter" idx="5"/>
          </p:nvPr>
        </p:nvSpPr>
        <p:spPr/>
        <p:txBody>
          <a:bodyPr/>
          <a:lstStyle/>
          <a:p>
            <a:fld id="{7491CE11-5CD1-4BE9-AEB6-38DE72A19332}" type="slidenum">
              <a:rPr lang="en-NL" smtClean="0"/>
              <a:t>6</a:t>
            </a:fld>
            <a:endParaRPr lang="en-NL"/>
          </a:p>
        </p:txBody>
      </p:sp>
    </p:spTree>
    <p:extLst>
      <p:ext uri="{BB962C8B-B14F-4D97-AF65-F5344CB8AC3E}">
        <p14:creationId xmlns:p14="http://schemas.microsoft.com/office/powerpoint/2010/main" val="111185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4B4BD-4FF9-2E68-6BE9-66A80F787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94A4E-90D1-28FC-C0BC-C689F426B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F841B-1BE9-50AC-0129-4B02C877F03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4F65BEEA-FAA4-9764-E41E-5D6184B2CBA4}"/>
              </a:ext>
            </a:extLst>
          </p:cNvPr>
          <p:cNvSpPr>
            <a:spLocks noGrp="1"/>
          </p:cNvSpPr>
          <p:nvPr>
            <p:ph type="sldNum" sz="quarter" idx="5"/>
          </p:nvPr>
        </p:nvSpPr>
        <p:spPr/>
        <p:txBody>
          <a:bodyPr/>
          <a:lstStyle/>
          <a:p>
            <a:fld id="{7491CE11-5CD1-4BE9-AEB6-38DE72A19332}" type="slidenum">
              <a:rPr lang="en-NL" smtClean="0"/>
              <a:t>7</a:t>
            </a:fld>
            <a:endParaRPr lang="en-NL"/>
          </a:p>
        </p:txBody>
      </p:sp>
    </p:spTree>
    <p:extLst>
      <p:ext uri="{BB962C8B-B14F-4D97-AF65-F5344CB8AC3E}">
        <p14:creationId xmlns:p14="http://schemas.microsoft.com/office/powerpoint/2010/main" val="60609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A9259-5D9A-12BE-0C91-D4F02BAB1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2A27C-F910-CC6C-2DD8-9B42A3805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304C4-A7AC-F595-3C55-14A0B66EF079}"/>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8DA47A7-B0DC-8223-C000-6E43260DFC4A}"/>
              </a:ext>
            </a:extLst>
          </p:cNvPr>
          <p:cNvSpPr>
            <a:spLocks noGrp="1"/>
          </p:cNvSpPr>
          <p:nvPr>
            <p:ph type="sldNum" sz="quarter" idx="5"/>
          </p:nvPr>
        </p:nvSpPr>
        <p:spPr/>
        <p:txBody>
          <a:bodyPr/>
          <a:lstStyle/>
          <a:p>
            <a:fld id="{7491CE11-5CD1-4BE9-AEB6-38DE72A19332}" type="slidenum">
              <a:rPr lang="en-NL" smtClean="0"/>
              <a:t>8</a:t>
            </a:fld>
            <a:endParaRPr lang="en-NL"/>
          </a:p>
        </p:txBody>
      </p:sp>
    </p:spTree>
    <p:extLst>
      <p:ext uri="{BB962C8B-B14F-4D97-AF65-F5344CB8AC3E}">
        <p14:creationId xmlns:p14="http://schemas.microsoft.com/office/powerpoint/2010/main" val="21429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4328-BDFD-040B-9A59-180252AB2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DB2C6-5994-E3FF-E031-7ED87B9D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6B317-E7D0-5282-C637-6E25B2404990}"/>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F4304CDA-A029-CA6B-F6A3-76099F9E595C}"/>
              </a:ext>
            </a:extLst>
          </p:cNvPr>
          <p:cNvSpPr>
            <a:spLocks noGrp="1"/>
          </p:cNvSpPr>
          <p:nvPr>
            <p:ph type="sldNum" sz="quarter" idx="5"/>
          </p:nvPr>
        </p:nvSpPr>
        <p:spPr/>
        <p:txBody>
          <a:bodyPr/>
          <a:lstStyle/>
          <a:p>
            <a:fld id="{7491CE11-5CD1-4BE9-AEB6-38DE72A19332}" type="slidenum">
              <a:rPr lang="en-NL" smtClean="0"/>
              <a:t>9</a:t>
            </a:fld>
            <a:endParaRPr lang="en-NL"/>
          </a:p>
        </p:txBody>
      </p:sp>
    </p:spTree>
    <p:extLst>
      <p:ext uri="{BB962C8B-B14F-4D97-AF65-F5344CB8AC3E}">
        <p14:creationId xmlns:p14="http://schemas.microsoft.com/office/powerpoint/2010/main" val="362260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Hero shot</a:t>
            </a:r>
          </a:p>
          <a:p>
            <a:r>
              <a:rPr lang="en-US" dirty="0"/>
              <a:t>Close the projects with some hero shots the show your results in the best way possible</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10</a:t>
            </a:fld>
            <a:endParaRPr lang="en-NL"/>
          </a:p>
        </p:txBody>
      </p:sp>
    </p:spTree>
    <p:extLst>
      <p:ext uri="{BB962C8B-B14F-4D97-AF65-F5344CB8AC3E}">
        <p14:creationId xmlns:p14="http://schemas.microsoft.com/office/powerpoint/2010/main" val="274515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36630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89040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758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9433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708131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5597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7D3BA26B-7FEE-4069-B799-C3E78785557F}" type="datetimeFigureOut">
              <a:rPr lang="en-NL" smtClean="0"/>
              <a:t>10/29/2024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93099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7D3BA26B-7FEE-4069-B799-C3E78785557F}" type="datetimeFigureOut">
              <a:rPr lang="en-NL" smtClean="0"/>
              <a:t>10/29/2024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59508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BA26B-7FEE-4069-B799-C3E78785557F}" type="datetimeFigureOut">
              <a:rPr lang="en-NL" smtClean="0"/>
              <a:t>10/29/2024</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92811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420866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89970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BA26B-7FEE-4069-B799-C3E78785557F}" type="datetimeFigureOut">
              <a:rPr lang="en-NL" smtClean="0"/>
              <a:t>10/29/2024</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CC820-A2B8-445D-A390-D65DB34B1D82}" type="slidenum">
              <a:rPr lang="en-NL" smtClean="0"/>
              <a:t>‹nr.›</a:t>
            </a:fld>
            <a:endParaRPr lang="en-NL"/>
          </a:p>
        </p:txBody>
      </p:sp>
    </p:spTree>
    <p:extLst>
      <p:ext uri="{BB962C8B-B14F-4D97-AF65-F5344CB8AC3E}">
        <p14:creationId xmlns:p14="http://schemas.microsoft.com/office/powerpoint/2010/main" val="31999509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microsoft.com/office/2007/relationships/hdphoto" Target="../media/hdphoto5.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png"/><Relationship Id="rId5" Type="http://schemas.microsoft.com/office/2007/relationships/hdphoto" Target="../media/hdphoto4.wdp"/><Relationship Id="rId10" Type="http://schemas.openxmlformats.org/officeDocument/2006/relationships/image" Target="../media/image65.png"/><Relationship Id="rId4" Type="http://schemas.openxmlformats.org/officeDocument/2006/relationships/image" Target="../media/image62.png"/><Relationship Id="rId9"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56.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4.jpeg"/><Relationship Id="rId5" Type="http://schemas.microsoft.com/office/2007/relationships/hdphoto" Target="../media/hdphoto7.wdp"/><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7.png"/><Relationship Id="rId5" Type="http://schemas.microsoft.com/office/2007/relationships/hdphoto" Target="../media/hdphoto8.wdp"/><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2.wdp"/><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0.png"/><Relationship Id="rId7" Type="http://schemas.openxmlformats.org/officeDocument/2006/relationships/image" Target="../media/image80.png"/><Relationship Id="rId12" Type="http://schemas.openxmlformats.org/officeDocument/2006/relationships/image" Target="../media/image83.png"/><Relationship Id="rId17" Type="http://schemas.openxmlformats.org/officeDocument/2006/relationships/image" Target="../media/image87.png"/><Relationship Id="rId2" Type="http://schemas.openxmlformats.org/officeDocument/2006/relationships/notesSlide" Target="../notesSlides/notesSlide31.xml"/><Relationship Id="rId16" Type="http://schemas.openxmlformats.org/officeDocument/2006/relationships/image" Target="../media/image86.png"/><Relationship Id="rId20" Type="http://schemas.openxmlformats.org/officeDocument/2006/relationships/image" Target="../media/image89.png"/><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82.png"/><Relationship Id="rId24" Type="http://schemas.openxmlformats.org/officeDocument/2006/relationships/image" Target="../media/image92.jpeg"/><Relationship Id="rId5" Type="http://schemas.openxmlformats.org/officeDocument/2006/relationships/image" Target="../media/image79.png"/><Relationship Id="rId15" Type="http://schemas.openxmlformats.org/officeDocument/2006/relationships/image" Target="../media/image85.png"/><Relationship Id="rId23" Type="http://schemas.microsoft.com/office/2007/relationships/hdphoto" Target="../media/hdphoto14.wdp"/><Relationship Id="rId10" Type="http://schemas.microsoft.com/office/2007/relationships/hdphoto" Target="../media/hdphoto11.wdp"/><Relationship Id="rId19" Type="http://schemas.microsoft.com/office/2007/relationships/hdphoto" Target="../media/hdphoto13.wdp"/><Relationship Id="rId4" Type="http://schemas.microsoft.com/office/2007/relationships/hdphoto" Target="../media/hdphoto7.wdp"/><Relationship Id="rId9" Type="http://schemas.openxmlformats.org/officeDocument/2006/relationships/image" Target="../media/image81.png"/><Relationship Id="rId14" Type="http://schemas.openxmlformats.org/officeDocument/2006/relationships/image" Target="../media/image84.png"/><Relationship Id="rId22"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108700" y="2641672"/>
            <a:ext cx="10515600" cy="2917296"/>
          </a:xfrm>
        </p:spPr>
        <p:txBody>
          <a:bodyPr anchor="t">
            <a:normAutofit/>
          </a:bodyPr>
          <a:lstStyle/>
          <a:p>
            <a:pPr>
              <a:lnSpc>
                <a:spcPct val="70000"/>
              </a:lnSpc>
            </a:pPr>
            <a:r>
              <a:rPr lang="en-US" sz="4000" dirty="0">
                <a:latin typeface="Franklin Gothic Demi" panose="020B0703020102020204" pitchFamily="34" charset="0"/>
              </a:rPr>
              <a:t>COMPUTATIONAL </a:t>
            </a:r>
            <a:br>
              <a:rPr lang="en-US" sz="4000" dirty="0">
                <a:latin typeface="Franklin Gothic Demi" panose="020B0703020102020204" pitchFamily="34" charset="0"/>
              </a:rPr>
            </a:br>
            <a:r>
              <a:rPr lang="en-US" sz="4000" dirty="0">
                <a:latin typeface="Franklin Gothic Demi" panose="020B0703020102020204" pitchFamily="34" charset="0"/>
              </a:rPr>
              <a:t>DRAWING</a:t>
            </a:r>
            <a:br>
              <a:rPr lang="en-US" sz="4000" dirty="0">
                <a:latin typeface="Franklin Gothic Demi" panose="020B0703020102020204" pitchFamily="34" charset="0"/>
              </a:rPr>
            </a:br>
            <a:br>
              <a:rPr lang="en-US" sz="4000" dirty="0">
                <a:latin typeface="Franklin Gothic Demi" panose="020B0703020102020204" pitchFamily="34" charset="0"/>
              </a:rPr>
            </a:br>
            <a:r>
              <a:rPr lang="en-US" sz="4000" dirty="0">
                <a:latin typeface="Franklin Gothic Demi" panose="020B0703020102020204" pitchFamily="34" charset="0"/>
              </a:rPr>
              <a:t>	</a:t>
            </a:r>
            <a:r>
              <a:rPr lang="en-US" sz="1800" dirty="0">
                <a:latin typeface="Franklin Gothic Demi" panose="020B0703020102020204" pitchFamily="34" charset="0"/>
              </a:rPr>
              <a:t>Sven Dekker</a:t>
            </a:r>
            <a:br>
              <a:rPr lang="en-US" sz="1800" dirty="0">
                <a:latin typeface="Franklin Gothic Demi" panose="020B0703020102020204" pitchFamily="34" charset="0"/>
              </a:rPr>
            </a:br>
            <a:r>
              <a:rPr lang="en-US" sz="1800" dirty="0">
                <a:latin typeface="Franklin Gothic Demi" panose="020B0703020102020204" pitchFamily="34" charset="0"/>
              </a:rPr>
              <a:t>		</a:t>
            </a:r>
            <a:r>
              <a:rPr lang="en-US" sz="1800" dirty="0">
                <a:latin typeface="Franklin Gothic Book" panose="020B0503020102020204" pitchFamily="34" charset="0"/>
              </a:rPr>
              <a:t>Amsterdam University of Applied Sciences</a:t>
            </a:r>
            <a:br>
              <a:rPr lang="en-US" sz="1800" dirty="0">
                <a:latin typeface="Franklin Gothic Book" panose="020B0503020102020204" pitchFamily="34" charset="0"/>
              </a:rPr>
            </a:br>
            <a:r>
              <a:rPr lang="en-US" sz="1800" dirty="0">
                <a:latin typeface="Franklin Gothic Book" panose="020B0503020102020204" pitchFamily="34" charset="0"/>
              </a:rPr>
              <a:t>		</a:t>
            </a:r>
            <a:r>
              <a:rPr lang="en-US" sz="1800" dirty="0" err="1">
                <a:latin typeface="Franklin Gothic Book" panose="020B0503020102020204" pitchFamily="34" charset="0"/>
              </a:rPr>
              <a:t>RobotLAB</a:t>
            </a:r>
            <a:br>
              <a:rPr lang="en-US" sz="1800" dirty="0">
                <a:latin typeface="Franklin Gothic Book" panose="020B0503020102020204" pitchFamily="34" charset="0"/>
              </a:rPr>
            </a:br>
            <a:r>
              <a:rPr lang="en-US" sz="1800" dirty="0">
                <a:latin typeface="Franklin Gothic Book" panose="020B0503020102020204" pitchFamily="34" charset="0"/>
              </a:rPr>
              <a:t>		</a:t>
            </a:r>
            <a:endParaRPr lang="en-NL" sz="1800" dirty="0">
              <a:latin typeface="Franklin Gothic Book" panose="020B0503020102020204" pitchFamily="34" charset="0"/>
            </a:endParaRPr>
          </a:p>
        </p:txBody>
      </p:sp>
      <p:grpSp>
        <p:nvGrpSpPr>
          <p:cNvPr id="5" name="Group 4">
            <a:extLst>
              <a:ext uri="{FF2B5EF4-FFF2-40B4-BE49-F238E27FC236}">
                <a16:creationId xmlns:a16="http://schemas.microsoft.com/office/drawing/2014/main" id="{668F26B6-E45E-8020-AFF0-C47AB9DDB5E7}"/>
              </a:ext>
            </a:extLst>
          </p:cNvPr>
          <p:cNvGrpSpPr/>
          <p:nvPr/>
        </p:nvGrpSpPr>
        <p:grpSpPr>
          <a:xfrm>
            <a:off x="-1464978" y="-833730"/>
            <a:ext cx="2217276" cy="409840"/>
            <a:chOff x="9599426" y="168998"/>
            <a:chExt cx="2217276" cy="409840"/>
          </a:xfrm>
        </p:grpSpPr>
        <p:pic>
          <p:nvPicPr>
            <p:cNvPr id="3" name="Picture 2">
              <a:extLst>
                <a:ext uri="{FF2B5EF4-FFF2-40B4-BE49-F238E27FC236}">
                  <a16:creationId xmlns:a16="http://schemas.microsoft.com/office/drawing/2014/main" id="{E62B54A8-2195-21E7-6C13-4F482F8E6C68}"/>
                </a:ext>
              </a:extLst>
            </p:cNvPr>
            <p:cNvPicPr>
              <a:picLocks noChangeAspect="1"/>
            </p:cNvPicPr>
            <p:nvPr/>
          </p:nvPicPr>
          <p:blipFill rotWithShape="1">
            <a:blip r:embed="rId2">
              <a:duotone>
                <a:prstClr val="black"/>
                <a:schemeClr val="accent1">
                  <a:tint val="45000"/>
                  <a:satMod val="400000"/>
                </a:schemeClr>
              </a:duotone>
              <a:lum bright="-100000" contrast="100000"/>
            </a:blip>
            <a:srcRect b="27841"/>
            <a:stretch/>
          </p:blipFill>
          <p:spPr>
            <a:xfrm>
              <a:off x="9599426" y="405826"/>
              <a:ext cx="734412" cy="173012"/>
            </a:xfrm>
            <a:prstGeom prst="rect">
              <a:avLst/>
            </a:prstGeom>
            <a:noFill/>
          </p:spPr>
        </p:pic>
        <p:pic>
          <p:nvPicPr>
            <p:cNvPr id="4" name="Picture 3">
              <a:extLst>
                <a:ext uri="{FF2B5EF4-FFF2-40B4-BE49-F238E27FC236}">
                  <a16:creationId xmlns:a16="http://schemas.microsoft.com/office/drawing/2014/main" id="{5A0D8857-1663-9E9A-3801-85B4C52E03D8}"/>
                </a:ext>
              </a:extLst>
            </p:cNvPr>
            <p:cNvPicPr>
              <a:picLocks noChangeAspect="1"/>
            </p:cNvPicPr>
            <p:nvPr/>
          </p:nvPicPr>
          <p:blipFill rotWithShape="1">
            <a:blip r:embed="rId2">
              <a:duotone>
                <a:prstClr val="black"/>
                <a:schemeClr val="accent1">
                  <a:tint val="45000"/>
                  <a:satMod val="400000"/>
                </a:schemeClr>
              </a:duotone>
              <a:lum bright="-100000" contrast="100000"/>
            </a:blip>
            <a:srcRect t="71576" b="-4293"/>
            <a:stretch/>
          </p:blipFill>
          <p:spPr>
            <a:xfrm>
              <a:off x="9599426" y="168998"/>
              <a:ext cx="2217276" cy="236828"/>
            </a:xfrm>
            <a:prstGeom prst="rect">
              <a:avLst/>
            </a:prstGeom>
            <a:noFill/>
          </p:spPr>
        </p:pic>
      </p:grpSp>
    </p:spTree>
    <p:extLst>
      <p:ext uri="{BB962C8B-B14F-4D97-AF65-F5344CB8AC3E}">
        <p14:creationId xmlns:p14="http://schemas.microsoft.com/office/powerpoint/2010/main" val="393630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ak, vechter, vliegtuig&#10;&#10;Automatisch gegenereerde beschrijving">
            <a:extLst>
              <a:ext uri="{FF2B5EF4-FFF2-40B4-BE49-F238E27FC236}">
                <a16:creationId xmlns:a16="http://schemas.microsoft.com/office/drawing/2014/main" id="{AB854F46-B58C-5776-BCB5-53EEB01427C0}"/>
              </a:ext>
            </a:extLst>
          </p:cNvPr>
          <p:cNvPicPr>
            <a:picLocks noChangeAspect="1"/>
          </p:cNvPicPr>
          <p:nvPr/>
        </p:nvPicPr>
        <p:blipFill rotWithShape="1">
          <a:blip r:embed="rId3">
            <a:extLst>
              <a:ext uri="{28A0092B-C50C-407E-A947-70E740481C1C}">
                <a14:useLocalDpi xmlns:a14="http://schemas.microsoft.com/office/drawing/2010/main" val="0"/>
              </a:ext>
            </a:extLst>
          </a:blip>
          <a:srcRect l="6182" b="7768"/>
          <a:stretch/>
        </p:blipFill>
        <p:spPr>
          <a:xfrm>
            <a:off x="5050172" y="1"/>
            <a:ext cx="7141828" cy="5251890"/>
          </a:xfrm>
          <a:prstGeom prst="rect">
            <a:avLst/>
          </a:prstGeom>
        </p:spPr>
      </p:pic>
      <p:pic>
        <p:nvPicPr>
          <p:cNvPr id="6" name="Afbeelding 5" descr="Afbeelding met plastic, sinaasappel&#10;&#10;Automatisch gegenereerde beschrijving">
            <a:extLst>
              <a:ext uri="{FF2B5EF4-FFF2-40B4-BE49-F238E27FC236}">
                <a16:creationId xmlns:a16="http://schemas.microsoft.com/office/drawing/2014/main" id="{5465C3E4-8F93-128E-7869-F210A1D9A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910" y="896521"/>
            <a:ext cx="3750757" cy="2954023"/>
          </a:xfrm>
          <a:prstGeom prst="rect">
            <a:avLst/>
          </a:prstGeom>
        </p:spPr>
      </p:pic>
      <p:pic>
        <p:nvPicPr>
          <p:cNvPr id="7" name="Afbeelding 6" descr="Afbeelding met sinaasappel&#10;&#10;Automatisch gegenereerde beschrijving">
            <a:extLst>
              <a:ext uri="{FF2B5EF4-FFF2-40B4-BE49-F238E27FC236}">
                <a16:creationId xmlns:a16="http://schemas.microsoft.com/office/drawing/2014/main" id="{1747C239-A412-8567-8CB1-CA9496DC6B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895348" y="3380021"/>
            <a:ext cx="1536789" cy="3749767"/>
          </a:xfrm>
          <a:prstGeom prst="rect">
            <a:avLst/>
          </a:prstGeom>
        </p:spPr>
      </p:pic>
    </p:spTree>
    <p:extLst>
      <p:ext uri="{BB962C8B-B14F-4D97-AF65-F5344CB8AC3E}">
        <p14:creationId xmlns:p14="http://schemas.microsoft.com/office/powerpoint/2010/main" val="123156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DCDE6-D5C6-933F-8C14-72FD49EF7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52898-EE5E-925F-239E-BA136A832B1B}"/>
              </a:ext>
            </a:extLst>
          </p:cNvPr>
          <p:cNvSpPr>
            <a:spLocks noGrp="1"/>
          </p:cNvSpPr>
          <p:nvPr>
            <p:ph type="title"/>
          </p:nvPr>
        </p:nvSpPr>
        <p:spPr>
          <a:xfrm>
            <a:off x="6096001" y="3429000"/>
            <a:ext cx="5773946" cy="3101196"/>
          </a:xfrm>
        </p:spPr>
        <p:txBody>
          <a:bodyPr anchor="t">
            <a:no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Drawing</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4A1C91D9-98A2-3C95-5FA7-C272AC044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spTree>
    <p:extLst>
      <p:ext uri="{BB962C8B-B14F-4D97-AF65-F5344CB8AC3E}">
        <p14:creationId xmlns:p14="http://schemas.microsoft.com/office/powerpoint/2010/main" val="161674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42C3-C5AE-52DB-F99B-D7ADA06EADA1}"/>
            </a:ext>
          </a:extLst>
        </p:cNvPr>
        <p:cNvGrpSpPr/>
        <p:nvPr/>
      </p:nvGrpSpPr>
      <p:grpSpPr>
        <a:xfrm>
          <a:off x="0" y="0"/>
          <a:ext cx="0" cy="0"/>
          <a:chOff x="0" y="0"/>
          <a:chExt cx="0" cy="0"/>
        </a:xfrm>
      </p:grpSpPr>
      <p:pic>
        <p:nvPicPr>
          <p:cNvPr id="6" name="Afbeelding 5">
            <a:extLst>
              <a:ext uri="{FF2B5EF4-FFF2-40B4-BE49-F238E27FC236}">
                <a16:creationId xmlns:a16="http://schemas.microsoft.com/office/drawing/2014/main" id="{FD7C4B8E-DB1F-B799-2994-0C5962088917}"/>
              </a:ext>
            </a:extLst>
          </p:cNvPr>
          <p:cNvPicPr>
            <a:picLocks noChangeAspect="1"/>
          </p:cNvPicPr>
          <p:nvPr/>
        </p:nvPicPr>
        <p:blipFill rotWithShape="1">
          <a:blip r:embed="rId3"/>
          <a:srcRect l="9095"/>
          <a:stretch/>
        </p:blipFill>
        <p:spPr>
          <a:xfrm>
            <a:off x="5848483" y="766618"/>
            <a:ext cx="6201004" cy="5122613"/>
          </a:xfrm>
          <a:prstGeom prst="rect">
            <a:avLst/>
          </a:prstGeom>
        </p:spPr>
      </p:pic>
      <p:sp>
        <p:nvSpPr>
          <p:cNvPr id="2" name="Title 1">
            <a:extLst>
              <a:ext uri="{FF2B5EF4-FFF2-40B4-BE49-F238E27FC236}">
                <a16:creationId xmlns:a16="http://schemas.microsoft.com/office/drawing/2014/main" id="{ECB429BE-608C-2D11-F21B-353D81157229}"/>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Tutorials &amp; Mood board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To begin the design process, I delved into 			tutorials to explore the possibilities and gather 			inspiration. Drawing from the insights gained, I then 		created a </a:t>
            </a:r>
            <a:r>
              <a:rPr lang="en-GB" sz="1400" dirty="0" err="1">
                <a:latin typeface="Franklin Gothic Book" panose="020B0503020102020204" pitchFamily="34" charset="0"/>
              </a:rPr>
              <a:t>moodboard</a:t>
            </a:r>
            <a:r>
              <a:rPr lang="en-GB" sz="1400" dirty="0">
                <a:latin typeface="Franklin Gothic Book" panose="020B0503020102020204" pitchFamily="34" charset="0"/>
              </a:rPr>
              <a:t> to refine and enhance the vision 		further.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tekst, poster, tekening, grafische vormgeving&#10;&#10;Automatisch gegenereerde beschrijving">
            <a:extLst>
              <a:ext uri="{FF2B5EF4-FFF2-40B4-BE49-F238E27FC236}">
                <a16:creationId xmlns:a16="http://schemas.microsoft.com/office/drawing/2014/main" id="{895D7E14-C8B5-DCB5-9031-4995EF09B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72" y="3630939"/>
            <a:ext cx="4838590" cy="2721707"/>
          </a:xfrm>
          <a:prstGeom prst="rect">
            <a:avLst/>
          </a:prstGeom>
        </p:spPr>
      </p:pic>
    </p:spTree>
    <p:extLst>
      <p:ext uri="{BB962C8B-B14F-4D97-AF65-F5344CB8AC3E}">
        <p14:creationId xmlns:p14="http://schemas.microsoft.com/office/powerpoint/2010/main" val="423198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882F-3D4C-4FF8-8EE9-F5D2145CA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42535-56EF-13B4-C1AE-FDAB04B42AC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ITERATIONS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Computational Exploration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a:t>
            </a:r>
            <a:r>
              <a:rPr lang="en-US" sz="1400" dirty="0">
                <a:latin typeface="Franklin Gothic Book" panose="020B0503020102020204" pitchFamily="34" charset="0"/>
              </a:rPr>
              <a: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8B49120-FC75-3409-5210-E73236C0ED27}"/>
              </a:ext>
            </a:extLst>
          </p:cNvPr>
          <p:cNvPicPr>
            <a:picLocks noChangeAspect="1"/>
          </p:cNvPicPr>
          <p:nvPr/>
        </p:nvPicPr>
        <p:blipFill rotWithShape="1">
          <a:blip r:embed="rId3"/>
          <a:srcRect l="2015" b="2269"/>
          <a:stretch/>
        </p:blipFill>
        <p:spPr>
          <a:xfrm>
            <a:off x="844548" y="2918161"/>
            <a:ext cx="2386380" cy="3075710"/>
          </a:xfrm>
          <a:prstGeom prst="rect">
            <a:avLst/>
          </a:prstGeom>
        </p:spPr>
      </p:pic>
      <p:pic>
        <p:nvPicPr>
          <p:cNvPr id="17" name="Afbeelding 16">
            <a:extLst>
              <a:ext uri="{FF2B5EF4-FFF2-40B4-BE49-F238E27FC236}">
                <a16:creationId xmlns:a16="http://schemas.microsoft.com/office/drawing/2014/main" id="{FD25CA55-45EB-6715-C70E-45368E8FA003}"/>
              </a:ext>
            </a:extLst>
          </p:cNvPr>
          <p:cNvPicPr>
            <a:picLocks noChangeAspect="1"/>
          </p:cNvPicPr>
          <p:nvPr/>
        </p:nvPicPr>
        <p:blipFill rotWithShape="1">
          <a:blip r:embed="rId4"/>
          <a:srcRect r="113" b="1785"/>
          <a:stretch/>
        </p:blipFill>
        <p:spPr>
          <a:xfrm>
            <a:off x="3588252" y="2918161"/>
            <a:ext cx="2353345" cy="3075710"/>
          </a:xfrm>
          <a:prstGeom prst="rect">
            <a:avLst/>
          </a:prstGeom>
        </p:spPr>
      </p:pic>
      <p:pic>
        <p:nvPicPr>
          <p:cNvPr id="19" name="Afbeelding 18">
            <a:extLst>
              <a:ext uri="{FF2B5EF4-FFF2-40B4-BE49-F238E27FC236}">
                <a16:creationId xmlns:a16="http://schemas.microsoft.com/office/drawing/2014/main" id="{CB4B5E4B-FA28-E072-E955-9817FE1BA04F}"/>
              </a:ext>
            </a:extLst>
          </p:cNvPr>
          <p:cNvPicPr>
            <a:picLocks noChangeAspect="1"/>
          </p:cNvPicPr>
          <p:nvPr/>
        </p:nvPicPr>
        <p:blipFill rotWithShape="1">
          <a:blip r:embed="rId5"/>
          <a:srcRect l="1650" t="627"/>
          <a:stretch/>
        </p:blipFill>
        <p:spPr>
          <a:xfrm>
            <a:off x="6298921" y="2918161"/>
            <a:ext cx="2318706" cy="3075710"/>
          </a:xfrm>
          <a:prstGeom prst="rect">
            <a:avLst/>
          </a:prstGeom>
        </p:spPr>
      </p:pic>
      <p:pic>
        <p:nvPicPr>
          <p:cNvPr id="21" name="Afbeelding 20">
            <a:extLst>
              <a:ext uri="{FF2B5EF4-FFF2-40B4-BE49-F238E27FC236}">
                <a16:creationId xmlns:a16="http://schemas.microsoft.com/office/drawing/2014/main" id="{68D39978-9533-A44E-4DC6-F779C79F296B}"/>
              </a:ext>
            </a:extLst>
          </p:cNvPr>
          <p:cNvPicPr>
            <a:picLocks noChangeAspect="1"/>
          </p:cNvPicPr>
          <p:nvPr/>
        </p:nvPicPr>
        <p:blipFill>
          <a:blip r:embed="rId6"/>
          <a:stretch>
            <a:fillRect/>
          </a:stretch>
        </p:blipFill>
        <p:spPr>
          <a:xfrm>
            <a:off x="8974951" y="2913543"/>
            <a:ext cx="2332006" cy="3075710"/>
          </a:xfrm>
          <a:prstGeom prst="rect">
            <a:avLst/>
          </a:prstGeom>
        </p:spPr>
      </p:pic>
    </p:spTree>
    <p:extLst>
      <p:ext uri="{BB962C8B-B14F-4D97-AF65-F5344CB8AC3E}">
        <p14:creationId xmlns:p14="http://schemas.microsoft.com/office/powerpoint/2010/main" val="11780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CF1E0-B0A0-5A20-DFE9-F8B56732F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2D450-065E-4F9F-4BE8-FF3324B62F7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REFLECTION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Achievement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tekening, overdekt, vlak, vloer&#10;&#10;Automatisch gegenereerde beschrijving">
            <a:extLst>
              <a:ext uri="{FF2B5EF4-FFF2-40B4-BE49-F238E27FC236}">
                <a16:creationId xmlns:a16="http://schemas.microsoft.com/office/drawing/2014/main" id="{43A3F579-1E0C-9502-7045-230C87B93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905" y="2432648"/>
            <a:ext cx="4307383" cy="3817908"/>
          </a:xfrm>
          <a:prstGeom prst="rect">
            <a:avLst/>
          </a:prstGeom>
        </p:spPr>
      </p:pic>
    </p:spTree>
    <p:extLst>
      <p:ext uri="{BB962C8B-B14F-4D97-AF65-F5344CB8AC3E}">
        <p14:creationId xmlns:p14="http://schemas.microsoft.com/office/powerpoint/2010/main" val="239636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schets, Lijnillustraties, lijntekening, illustratie&#10;&#10;Automatisch gegenereerde beschrijving">
            <a:extLst>
              <a:ext uri="{FF2B5EF4-FFF2-40B4-BE49-F238E27FC236}">
                <a16:creationId xmlns:a16="http://schemas.microsoft.com/office/drawing/2014/main" id="{B01EA639-8431-F0FD-7006-D290F8E3814D}"/>
              </a:ext>
            </a:extLst>
          </p:cNvPr>
          <p:cNvPicPr>
            <a:picLocks noChangeAspect="1"/>
          </p:cNvPicPr>
          <p:nvPr/>
        </p:nvPicPr>
        <p:blipFill rotWithShape="1">
          <a:blip r:embed="rId2">
            <a:extLst>
              <a:ext uri="{28A0092B-C50C-407E-A947-70E740481C1C}">
                <a14:useLocalDpi xmlns:a14="http://schemas.microsoft.com/office/drawing/2010/main" val="0"/>
              </a:ext>
            </a:extLst>
          </a:blip>
          <a:srcRect l="1194"/>
          <a:stretch/>
        </p:blipFill>
        <p:spPr>
          <a:xfrm>
            <a:off x="1388701" y="360013"/>
            <a:ext cx="4270076" cy="6118539"/>
          </a:xfrm>
          <a:prstGeom prst="rect">
            <a:avLst/>
          </a:prstGeom>
        </p:spPr>
      </p:pic>
      <p:pic>
        <p:nvPicPr>
          <p:cNvPr id="5" name="Afbeelding 4" descr="Afbeelding met schets, tekening, lijntekening, kunst&#10;&#10;Automatisch gegenereerde beschrijving">
            <a:extLst>
              <a:ext uri="{FF2B5EF4-FFF2-40B4-BE49-F238E27FC236}">
                <a16:creationId xmlns:a16="http://schemas.microsoft.com/office/drawing/2014/main" id="{A18D0F6D-B4FA-918C-E500-8D2C74294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660" y="379447"/>
            <a:ext cx="4270077" cy="6099105"/>
          </a:xfrm>
          <a:prstGeom prst="rect">
            <a:avLst/>
          </a:prstGeom>
        </p:spPr>
      </p:pic>
    </p:spTree>
    <p:extLst>
      <p:ext uri="{BB962C8B-B14F-4D97-AF65-F5344CB8AC3E}">
        <p14:creationId xmlns:p14="http://schemas.microsoft.com/office/powerpoint/2010/main" val="392128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err="1">
                <a:latin typeface="Franklin Gothic Book" panose="020B0503020102020204" pitchFamily="34" charset="0"/>
              </a:rPr>
              <a:t>Kapla</a:t>
            </a:r>
            <a:r>
              <a:rPr lang="en-US" sz="1400" dirty="0">
                <a:latin typeface="Franklin Gothic Book" panose="020B0503020102020204" pitchFamily="34" charset="0"/>
              </a:rPr>
              <a:t> Tower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construct 			the tallest tower while also setting up a robotic 			system equipped with a </a:t>
            </a:r>
            <a:r>
              <a:rPr lang="en-GB" sz="1400" dirty="0" err="1">
                <a:latin typeface="Franklin Gothic Book" panose="020B0503020102020204" pitchFamily="34" charset="0"/>
              </a:rPr>
              <a:t>Kapla</a:t>
            </a:r>
            <a:r>
              <a:rPr lang="en-GB" sz="1400" dirty="0">
                <a:latin typeface="Franklin Gothic Book" panose="020B0503020102020204" pitchFamily="34" charset="0"/>
              </a:rPr>
              <a:t> feeder and a glue 			station. This task required meticulous planning 			and execution, as it involved not only the physical 		construction of the tower but also the integration 		of automated processes for feeding </a:t>
            </a:r>
            <a:r>
              <a:rPr lang="en-GB" sz="1400" dirty="0" err="1">
                <a:latin typeface="Franklin Gothic Book" panose="020B0503020102020204" pitchFamily="34" charset="0"/>
              </a:rPr>
              <a:t>Kapla</a:t>
            </a:r>
            <a:r>
              <a:rPr lang="en-GB" sz="1400" dirty="0">
                <a:latin typeface="Franklin Gothic Book" panose="020B0503020102020204" pitchFamily="34" charset="0"/>
              </a:rPr>
              <a:t> blocks 		and applying glue. </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spTree>
    <p:extLst>
      <p:ext uri="{BB962C8B-B14F-4D97-AF65-F5344CB8AC3E}">
        <p14:creationId xmlns:p14="http://schemas.microsoft.com/office/powerpoint/2010/main" val="409787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5437310"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Architecture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idea for the tower initially stemmed from 		observing various architectural buildings. A 		tower showcased in the </a:t>
            </a:r>
            <a:r>
              <a:rPr lang="en-GB" sz="1600" dirty="0" err="1">
                <a:latin typeface="Franklin Gothic Book" panose="020B0503020102020204" pitchFamily="34" charset="0"/>
              </a:rPr>
              <a:t>RobotLAB</a:t>
            </a:r>
            <a:r>
              <a:rPr lang="en-GB" sz="1600" dirty="0">
                <a:latin typeface="Franklin Gothic Book" panose="020B0503020102020204" pitchFamily="34" charset="0"/>
              </a:rPr>
              <a:t> also 		caught my attention, providing insights into 		unique construction methods. Lastly, the 		notion of freehand building sparked my 		interest, encouraging me to explore different 		design possibilities.</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26" name="Afbeelding 25" descr="Afbeelding met ontwerp, kunst&#10;&#10;Beschrijving automatisch gegenereerd met gemiddelde betrouwbaarheid">
            <a:extLst>
              <a:ext uri="{FF2B5EF4-FFF2-40B4-BE49-F238E27FC236}">
                <a16:creationId xmlns:a16="http://schemas.microsoft.com/office/drawing/2014/main" id="{FD64E140-9F64-5EDD-8D9D-5B02E7083C2E}"/>
              </a:ext>
            </a:extLst>
          </p:cNvPr>
          <p:cNvPicPr>
            <a:picLocks noChangeAspect="1"/>
          </p:cNvPicPr>
          <p:nvPr/>
        </p:nvPicPr>
        <p:blipFill rotWithShape="1">
          <a:blip r:embed="rId3">
            <a:extLst>
              <a:ext uri="{28A0092B-C50C-407E-A947-70E740481C1C}">
                <a14:useLocalDpi xmlns:a14="http://schemas.microsoft.com/office/drawing/2010/main" val="0"/>
              </a:ext>
            </a:extLst>
          </a:blip>
          <a:srcRect l="20342" t="8205" r="26206" b="15821"/>
          <a:stretch/>
        </p:blipFill>
        <p:spPr>
          <a:xfrm>
            <a:off x="552533" y="3635708"/>
            <a:ext cx="2374900" cy="2533134"/>
          </a:xfrm>
          <a:prstGeom prst="rect">
            <a:avLst/>
          </a:prstGeom>
        </p:spPr>
      </p:pic>
      <p:pic>
        <p:nvPicPr>
          <p:cNvPr id="28" name="Afbeelding 27" descr="Afbeelding met Metropoolregio, Flatgebouw, buitenshuis, Metropool&#10;&#10;Automatisch gegenereerde beschrijving">
            <a:extLst>
              <a:ext uri="{FF2B5EF4-FFF2-40B4-BE49-F238E27FC236}">
                <a16:creationId xmlns:a16="http://schemas.microsoft.com/office/drawing/2014/main" id="{53E858A0-21E8-FEF0-50A2-6DC30FD9E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245" y="2786913"/>
            <a:ext cx="2523185" cy="3370088"/>
          </a:xfrm>
          <a:prstGeom prst="rect">
            <a:avLst/>
          </a:prstGeom>
        </p:spPr>
      </p:pic>
      <p:sp>
        <p:nvSpPr>
          <p:cNvPr id="29" name="Rectangle 4">
            <a:extLst>
              <a:ext uri="{FF2B5EF4-FFF2-40B4-BE49-F238E27FC236}">
                <a16:creationId xmlns:a16="http://schemas.microsoft.com/office/drawing/2014/main" id="{DD6642AF-AC28-8446-BC6B-3ACE8E464F47}"/>
              </a:ext>
            </a:extLst>
          </p:cNvPr>
          <p:cNvSpPr/>
          <p:nvPr/>
        </p:nvSpPr>
        <p:spPr>
          <a:xfrm>
            <a:off x="6303268"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0" name="Afbeelding 29" descr="Afbeelding met boek, tekst, stapelen, kunst&#10;&#10;Automatisch gegenereerde beschrijving">
            <a:extLst>
              <a:ext uri="{FF2B5EF4-FFF2-40B4-BE49-F238E27FC236}">
                <a16:creationId xmlns:a16="http://schemas.microsoft.com/office/drawing/2014/main" id="{39EDF1C1-BFED-5326-A585-56D6280C3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21092">
            <a:off x="7001257" y="819876"/>
            <a:ext cx="1281517" cy="2288254"/>
          </a:xfrm>
          <a:prstGeom prst="rect">
            <a:avLst/>
          </a:prstGeom>
        </p:spPr>
      </p:pic>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33" name="Afbeelding 32" descr="Afbeelding met gebouw, architectuur, Flatgebouw, raam&#10;&#10;Automatisch gegenereerde beschrijving">
            <a:extLst>
              <a:ext uri="{FF2B5EF4-FFF2-40B4-BE49-F238E27FC236}">
                <a16:creationId xmlns:a16="http://schemas.microsoft.com/office/drawing/2014/main" id="{4D83FCE5-53AE-79A8-596E-CEF923C6EB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9946" y="3894623"/>
            <a:ext cx="3619805" cy="2262378"/>
          </a:xfrm>
          <a:prstGeom prst="rect">
            <a:avLst/>
          </a:prstGeom>
        </p:spPr>
      </p:pic>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6" name="Afbeelding 35" descr="Afbeelding met wolkenkrabber, toren, gebouw, kunst&#10;&#10;Automatisch gegenereerde beschrijving">
            <a:extLst>
              <a:ext uri="{FF2B5EF4-FFF2-40B4-BE49-F238E27FC236}">
                <a16:creationId xmlns:a16="http://schemas.microsoft.com/office/drawing/2014/main" id="{18F1DCE7-30A6-3BE6-6404-388A92DB2D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4022" y="1326185"/>
            <a:ext cx="2527428" cy="4830816"/>
          </a:xfrm>
          <a:prstGeom prst="rect">
            <a:avLst/>
          </a:prstGeom>
        </p:spPr>
      </p:pic>
    </p:spTree>
    <p:extLst>
      <p:ext uri="{BB962C8B-B14F-4D97-AF65-F5344CB8AC3E}">
        <p14:creationId xmlns:p14="http://schemas.microsoft.com/office/powerpoint/2010/main" val="296922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446AC806-745E-D9B3-A2FD-5A0A7F8B2A54}"/>
              </a:ext>
            </a:extLst>
          </p:cNvPr>
          <p:cNvPicPr>
            <a:picLocks noChangeAspect="1"/>
          </p:cNvPicPr>
          <p:nvPr/>
        </p:nvPicPr>
        <p:blipFill rotWithShape="1">
          <a:blip r:embed="rId3"/>
          <a:srcRect l="5587" r="5890"/>
          <a:stretch/>
        </p:blipFill>
        <p:spPr>
          <a:xfrm>
            <a:off x="304868" y="3397501"/>
            <a:ext cx="2742619" cy="2742618"/>
          </a:xfrm>
          <a:prstGeom prst="rect">
            <a:avLst/>
          </a:prstGeom>
        </p:spPr>
      </p:pic>
      <p:pic>
        <p:nvPicPr>
          <p:cNvPr id="4" name="Afbeelding 3">
            <a:extLst>
              <a:ext uri="{FF2B5EF4-FFF2-40B4-BE49-F238E27FC236}">
                <a16:creationId xmlns:a16="http://schemas.microsoft.com/office/drawing/2014/main" id="{71495A88-1B15-1755-0B82-86B3D973A8FB}"/>
              </a:ext>
            </a:extLst>
          </p:cNvPr>
          <p:cNvPicPr>
            <a:picLocks noChangeAspect="1"/>
          </p:cNvPicPr>
          <p:nvPr/>
        </p:nvPicPr>
        <p:blipFill rotWithShape="1">
          <a:blip r:embed="rId4"/>
          <a:srcRect l="4189" r="7419"/>
          <a:stretch/>
        </p:blipFill>
        <p:spPr>
          <a:xfrm>
            <a:off x="3104705" y="3429000"/>
            <a:ext cx="2838690" cy="2742618"/>
          </a:xfrm>
          <a:prstGeom prst="rect">
            <a:avLst/>
          </a:prstGeom>
        </p:spPr>
      </p:pic>
      <p:pic>
        <p:nvPicPr>
          <p:cNvPr id="9" name="Afbeelding 8">
            <a:extLst>
              <a:ext uri="{FF2B5EF4-FFF2-40B4-BE49-F238E27FC236}">
                <a16:creationId xmlns:a16="http://schemas.microsoft.com/office/drawing/2014/main" id="{1D10F67D-5DE5-DF6B-40A6-DE75348F6E1A}"/>
              </a:ext>
            </a:extLst>
          </p:cNvPr>
          <p:cNvPicPr>
            <a:picLocks noChangeAspect="1"/>
          </p:cNvPicPr>
          <p:nvPr/>
        </p:nvPicPr>
        <p:blipFill rotWithShape="1">
          <a:blip r:embed="rId5"/>
          <a:srcRect l="4119" r="5005"/>
          <a:stretch/>
        </p:blipFill>
        <p:spPr>
          <a:xfrm>
            <a:off x="6232228" y="3454149"/>
            <a:ext cx="2711799" cy="2717469"/>
          </a:xfrm>
          <a:prstGeom prst="rect">
            <a:avLst/>
          </a:prstGeom>
        </p:spPr>
      </p:pic>
      <p:pic>
        <p:nvPicPr>
          <p:cNvPr id="10" name="Afbeelding 9">
            <a:extLst>
              <a:ext uri="{FF2B5EF4-FFF2-40B4-BE49-F238E27FC236}">
                <a16:creationId xmlns:a16="http://schemas.microsoft.com/office/drawing/2014/main" id="{ADD342A2-0C87-84D5-BA85-6BDC010515CC}"/>
              </a:ext>
            </a:extLst>
          </p:cNvPr>
          <p:cNvPicPr>
            <a:picLocks noChangeAspect="1"/>
          </p:cNvPicPr>
          <p:nvPr/>
        </p:nvPicPr>
        <p:blipFill rotWithShape="1">
          <a:blip r:embed="rId6"/>
          <a:srcRect r="5037"/>
          <a:stretch/>
        </p:blipFill>
        <p:spPr>
          <a:xfrm>
            <a:off x="9118832" y="3429000"/>
            <a:ext cx="2768300" cy="2717469"/>
          </a:xfrm>
          <a:prstGeom prst="rect">
            <a:avLst/>
          </a:prstGeom>
        </p:spPr>
      </p:pic>
      <p:pic>
        <p:nvPicPr>
          <p:cNvPr id="12" name="Afbeelding 11">
            <a:extLst>
              <a:ext uri="{FF2B5EF4-FFF2-40B4-BE49-F238E27FC236}">
                <a16:creationId xmlns:a16="http://schemas.microsoft.com/office/drawing/2014/main" id="{21E0D0F6-787F-0AAB-A93D-FACF8C063454}"/>
              </a:ext>
            </a:extLst>
          </p:cNvPr>
          <p:cNvPicPr>
            <a:picLocks noChangeAspect="1"/>
          </p:cNvPicPr>
          <p:nvPr/>
        </p:nvPicPr>
        <p:blipFill rotWithShape="1">
          <a:blip r:embed="rId7"/>
          <a:srcRect l="2623" r="2288"/>
          <a:stretch/>
        </p:blipFill>
        <p:spPr>
          <a:xfrm>
            <a:off x="7634414" y="505354"/>
            <a:ext cx="2619225" cy="256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538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100D-993A-94E6-4CB8-BA70322F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7CE30-BC53-D666-D0FF-A60824F45A7A}"/>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5" name="Rectangle 4">
            <a:extLst>
              <a:ext uri="{FF2B5EF4-FFF2-40B4-BE49-F238E27FC236}">
                <a16:creationId xmlns:a16="http://schemas.microsoft.com/office/drawing/2014/main" id="{FA768B58-04D4-0D49-5EF0-325E2686C5AB}"/>
              </a:ext>
            </a:extLst>
          </p:cNvPr>
          <p:cNvSpPr/>
          <p:nvPr/>
        </p:nvSpPr>
        <p:spPr>
          <a:xfrm>
            <a:off x="7205034" y="505354"/>
            <a:ext cx="4440625" cy="582643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4" name="Afbeelding 3" descr="Afbeelding met plastic, overdekt, speelgoed&#10;&#10;Automatisch gegenereerde beschrijving">
            <a:extLst>
              <a:ext uri="{FF2B5EF4-FFF2-40B4-BE49-F238E27FC236}">
                <a16:creationId xmlns:a16="http://schemas.microsoft.com/office/drawing/2014/main" id="{332EC3BD-F567-28C2-7A9F-DD7877D073C9}"/>
              </a:ext>
            </a:extLst>
          </p:cNvPr>
          <p:cNvPicPr>
            <a:picLocks noChangeAspect="1"/>
          </p:cNvPicPr>
          <p:nvPr/>
        </p:nvPicPr>
        <p:blipFill rotWithShape="1">
          <a:blip r:embed="rId3">
            <a:extLst>
              <a:ext uri="{28A0092B-C50C-407E-A947-70E740481C1C}">
                <a14:useLocalDpi xmlns:a14="http://schemas.microsoft.com/office/drawing/2010/main" val="0"/>
              </a:ext>
            </a:extLst>
          </a:blip>
          <a:srcRect b="4531"/>
          <a:stretch/>
        </p:blipFill>
        <p:spPr>
          <a:xfrm>
            <a:off x="7205033" y="526211"/>
            <a:ext cx="4440625" cy="5805578"/>
          </a:xfrm>
          <a:prstGeom prst="rect">
            <a:avLst/>
          </a:prstGeom>
        </p:spPr>
      </p:pic>
      <p:pic>
        <p:nvPicPr>
          <p:cNvPr id="6" name="Afbeelding 5">
            <a:extLst>
              <a:ext uri="{FF2B5EF4-FFF2-40B4-BE49-F238E27FC236}">
                <a16:creationId xmlns:a16="http://schemas.microsoft.com/office/drawing/2014/main" id="{1885C073-9AA7-84BC-5CC5-9242818AAF2E}"/>
              </a:ext>
            </a:extLst>
          </p:cNvPr>
          <p:cNvPicPr>
            <a:picLocks noChangeAspect="1"/>
          </p:cNvPicPr>
          <p:nvPr/>
        </p:nvPicPr>
        <p:blipFill>
          <a:blip r:embed="rId4"/>
          <a:stretch>
            <a:fillRect/>
          </a:stretch>
        </p:blipFill>
        <p:spPr>
          <a:xfrm>
            <a:off x="247649" y="1112808"/>
            <a:ext cx="6811425" cy="4886155"/>
          </a:xfrm>
          <a:prstGeom prst="rect">
            <a:avLst/>
          </a:prstGeom>
        </p:spPr>
      </p:pic>
    </p:spTree>
    <p:extLst>
      <p:ext uri="{BB962C8B-B14F-4D97-AF65-F5344CB8AC3E}">
        <p14:creationId xmlns:p14="http://schemas.microsoft.com/office/powerpoint/2010/main" val="6415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247650" y="505353"/>
            <a:ext cx="6461375" cy="3717325"/>
          </a:xfrm>
        </p:spPr>
        <p:txBody>
          <a:bodyPr anchor="t">
            <a:normAutofit fontScale="90000"/>
          </a:bodyPr>
          <a:lstStyle/>
          <a:p>
            <a:r>
              <a:rPr lang="en-US" sz="1600" dirty="0">
                <a:latin typeface="Franklin Gothic Demi" panose="020B0703020102020204" pitchFamily="34" charset="0"/>
              </a:rPr>
              <a:t>About me</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GB" sz="1600" dirty="0">
                <a:latin typeface="Franklin Gothic Book" panose="020B0503020102020204" pitchFamily="34" charset="0"/>
              </a:rPr>
              <a:t> Hello! I’m Sven Dekker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a:t>
            </a:r>
            <a:r>
              <a:rPr lang="en-GB" sz="1600" dirty="0">
                <a:latin typeface="Franklin Gothic Book" panose="020B0503020102020204" pitchFamily="34" charset="0"/>
              </a:rPr>
              <a:t> third-year mechanical 					engineering student at </a:t>
            </a:r>
            <a:r>
              <a:rPr lang="en-GB" sz="1600" dirty="0" err="1">
                <a:latin typeface="Franklin Gothic Book" panose="020B0503020102020204" pitchFamily="34" charset="0"/>
              </a:rPr>
              <a:t>HvA</a:t>
            </a:r>
            <a:r>
              <a:rPr lang="en-GB" sz="1600" dirty="0">
                <a:latin typeface="Franklin Gothic Book" panose="020B0503020102020204" pitchFamily="34" charset="0"/>
              </a:rPr>
              <a:t>, with a passion for 			innovation in production techniques.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I’m currently immersed in a minor Robotic 			Production &amp; Circular Materials. Where I explore 			cutting-edge developments with robotic arms. 			On weekends, I switch gears to bartending, 			drafting craft beer and creating memorable experiences.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My goal is to stay at the forefront of innovation, whether it’s 		3D printing, automation, or sustainable manufacturing.</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Visit my website at: sven-dekker.com</a:t>
            </a:r>
            <a:br>
              <a:rPr lang="en-GB" sz="1600" dirty="0">
                <a:latin typeface="Franklin Gothic Book" panose="020B0503020102020204" pitchFamily="34" charset="0"/>
              </a:rPr>
            </a:br>
            <a:br>
              <a:rPr lang="en-GB" sz="1600" dirty="0">
                <a:latin typeface="Franklin Gothic Book" panose="020B05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6376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pic>
        <p:nvPicPr>
          <p:cNvPr id="3" name="Afbeelding 2">
            <a:extLst>
              <a:ext uri="{FF2B5EF4-FFF2-40B4-BE49-F238E27FC236}">
                <a16:creationId xmlns:a16="http://schemas.microsoft.com/office/drawing/2014/main" id="{3CFAAB5E-4FCD-2AE0-8EED-4105F1266ED6}"/>
              </a:ext>
            </a:extLst>
          </p:cNvPr>
          <p:cNvPicPr>
            <a:picLocks noChangeAspect="1"/>
          </p:cNvPicPr>
          <p:nvPr/>
        </p:nvPicPr>
        <p:blipFill rotWithShape="1">
          <a:blip r:embed="rId3"/>
          <a:srcRect l="2623" r="2288"/>
          <a:stretch/>
        </p:blipFill>
        <p:spPr>
          <a:xfrm>
            <a:off x="5457486" y="267419"/>
            <a:ext cx="6729384" cy="6590581"/>
          </a:xfrm>
          <a:prstGeom prst="rect">
            <a:avLst/>
          </a:prstGeom>
        </p:spPr>
      </p:pic>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Vision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a:t>
            </a:r>
            <a:r>
              <a:rPr lang="en-GB" sz="1600" dirty="0" err="1">
                <a:latin typeface="Franklin Gothic Book" panose="020B0503020102020204" pitchFamily="34" charset="0"/>
              </a:rPr>
              <a:t>cobots</a:t>
            </a:r>
            <a:r>
              <a:rPr lang="en-GB" sz="1600" dirty="0">
                <a:latin typeface="Franklin Gothic Book" panose="020B0503020102020204" pitchFamily="34" charset="0"/>
              </a:rPr>
              <a:t> limited the creative freedom, presenting 			challenges in crafting something truly unique.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3941469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400" dirty="0">
                <a:latin typeface="Franklin Gothic Book" panose="020B0503020102020204" pitchFamily="34" charset="0"/>
              </a:rPr>
              <a:t>After completing the </a:t>
            </a:r>
            <a:r>
              <a:rPr lang="en-GB" sz="1400" dirty="0" err="1">
                <a:latin typeface="Franklin Gothic Book" panose="020B0503020102020204" pitchFamily="34" charset="0"/>
              </a:rPr>
              <a:t>kapla</a:t>
            </a:r>
            <a:r>
              <a:rPr lang="en-GB" sz="1400" dirty="0">
                <a:latin typeface="Franklin Gothic Book" panose="020B0503020102020204" pitchFamily="34" charset="0"/>
              </a:rPr>
              <a:t> tower challenge, we 			meticulously gathered data on the build process to 		conduct an impact evaluation. Our aim is to gain 			deeper insights into circularity, ensuring that we 			maximize efficiency and sustainability in our 			endeavours.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Picture 3" descr="A close up of a graph&#10;&#10;Description automatically generated">
            <a:extLst>
              <a:ext uri="{FF2B5EF4-FFF2-40B4-BE49-F238E27FC236}">
                <a16:creationId xmlns:a16="http://schemas.microsoft.com/office/drawing/2014/main" id="{673E30C2-A3CC-EC20-6979-6D1B98DF2957}"/>
              </a:ext>
            </a:extLst>
          </p:cNvPr>
          <p:cNvPicPr>
            <a:picLocks noChangeAspect="1"/>
          </p:cNvPicPr>
          <p:nvPr/>
        </p:nvPicPr>
        <p:blipFill rotWithShape="1">
          <a:blip r:embed="rId3"/>
          <a:srcRect l="2505" t="3107" r="3897" b="4514"/>
          <a:stretch/>
        </p:blipFill>
        <p:spPr>
          <a:xfrm>
            <a:off x="1471005" y="3450924"/>
            <a:ext cx="2287239" cy="2010114"/>
          </a:xfrm>
          <a:prstGeom prst="rect">
            <a:avLst/>
          </a:prstGeom>
        </p:spPr>
      </p:pic>
      <p:pic>
        <p:nvPicPr>
          <p:cNvPr id="5" name="Picture 4" descr="A diagram of circular blue and white circles&#10;&#10;Description automatically generated">
            <a:extLst>
              <a:ext uri="{FF2B5EF4-FFF2-40B4-BE49-F238E27FC236}">
                <a16:creationId xmlns:a16="http://schemas.microsoft.com/office/drawing/2014/main" id="{52E18031-715D-74B7-EFC2-CECC69377546}"/>
              </a:ext>
            </a:extLst>
          </p:cNvPr>
          <p:cNvPicPr>
            <a:picLocks noChangeAspect="1"/>
          </p:cNvPicPr>
          <p:nvPr/>
        </p:nvPicPr>
        <p:blipFill rotWithShape="1">
          <a:blip r:embed="rId4"/>
          <a:srcRect l="2956" t="1470" r="7046" b="2934"/>
          <a:stretch/>
        </p:blipFill>
        <p:spPr>
          <a:xfrm>
            <a:off x="4042538" y="3435351"/>
            <a:ext cx="2200111" cy="2041260"/>
          </a:xfrm>
          <a:prstGeom prst="rect">
            <a:avLst/>
          </a:prstGeom>
        </p:spPr>
      </p:pic>
      <p:pic>
        <p:nvPicPr>
          <p:cNvPr id="6" name="Picture 6" descr="A graph of a job creation&#10;&#10;Description automatically generated">
            <a:extLst>
              <a:ext uri="{FF2B5EF4-FFF2-40B4-BE49-F238E27FC236}">
                <a16:creationId xmlns:a16="http://schemas.microsoft.com/office/drawing/2014/main" id="{EC0B2029-56F2-58EE-3AA3-9E395D39C108}"/>
              </a:ext>
            </a:extLst>
          </p:cNvPr>
          <p:cNvPicPr>
            <a:picLocks noChangeAspect="1"/>
          </p:cNvPicPr>
          <p:nvPr/>
        </p:nvPicPr>
        <p:blipFill>
          <a:blip r:embed="rId5"/>
          <a:stretch>
            <a:fillRect/>
          </a:stretch>
        </p:blipFill>
        <p:spPr>
          <a:xfrm>
            <a:off x="6639830" y="393211"/>
            <a:ext cx="2065734" cy="1997947"/>
          </a:xfrm>
          <a:prstGeom prst="rect">
            <a:avLst/>
          </a:prstGeom>
        </p:spPr>
      </p:pic>
      <p:pic>
        <p:nvPicPr>
          <p:cNvPr id="7" name="Picture 5">
            <a:extLst>
              <a:ext uri="{FF2B5EF4-FFF2-40B4-BE49-F238E27FC236}">
                <a16:creationId xmlns:a16="http://schemas.microsoft.com/office/drawing/2014/main" id="{26241A95-6A45-87D8-7B0F-633199B5B8D6}"/>
              </a:ext>
            </a:extLst>
          </p:cNvPr>
          <p:cNvPicPr>
            <a:picLocks noChangeAspect="1"/>
          </p:cNvPicPr>
          <p:nvPr/>
        </p:nvPicPr>
        <p:blipFill rotWithShape="1">
          <a:blip r:embed="rId6"/>
          <a:srcRect l="859" t="3333"/>
          <a:stretch/>
        </p:blipFill>
        <p:spPr>
          <a:xfrm>
            <a:off x="8984510" y="505354"/>
            <a:ext cx="2065734" cy="1983897"/>
          </a:xfrm>
          <a:prstGeom prst="rect">
            <a:avLst/>
          </a:prstGeom>
        </p:spPr>
      </p:pic>
      <p:pic>
        <p:nvPicPr>
          <p:cNvPr id="8" name="Picture 7">
            <a:extLst>
              <a:ext uri="{FF2B5EF4-FFF2-40B4-BE49-F238E27FC236}">
                <a16:creationId xmlns:a16="http://schemas.microsoft.com/office/drawing/2014/main" id="{840FD163-59BA-F451-FB1E-C55B9B5B2BFE}"/>
              </a:ext>
            </a:extLst>
          </p:cNvPr>
          <p:cNvPicPr>
            <a:picLocks noChangeAspect="1"/>
          </p:cNvPicPr>
          <p:nvPr/>
        </p:nvPicPr>
        <p:blipFill>
          <a:blip r:embed="rId7"/>
          <a:stretch>
            <a:fillRect/>
          </a:stretch>
        </p:blipFill>
        <p:spPr>
          <a:xfrm>
            <a:off x="6617819" y="2252387"/>
            <a:ext cx="2366691" cy="2075684"/>
          </a:xfrm>
          <a:prstGeom prst="rect">
            <a:avLst/>
          </a:prstGeom>
        </p:spPr>
      </p:pic>
      <p:pic>
        <p:nvPicPr>
          <p:cNvPr id="9" name="Picture 8">
            <a:extLst>
              <a:ext uri="{FF2B5EF4-FFF2-40B4-BE49-F238E27FC236}">
                <a16:creationId xmlns:a16="http://schemas.microsoft.com/office/drawing/2014/main" id="{FC1FB57A-1F37-F8FC-A283-425756D90484}"/>
              </a:ext>
            </a:extLst>
          </p:cNvPr>
          <p:cNvPicPr>
            <a:picLocks noChangeAspect="1"/>
          </p:cNvPicPr>
          <p:nvPr/>
        </p:nvPicPr>
        <p:blipFill>
          <a:blip r:embed="rId8"/>
          <a:stretch>
            <a:fillRect/>
          </a:stretch>
        </p:blipFill>
        <p:spPr>
          <a:xfrm>
            <a:off x="9006521" y="2317957"/>
            <a:ext cx="2316554" cy="2010114"/>
          </a:xfrm>
          <a:prstGeom prst="rect">
            <a:avLst/>
          </a:prstGeom>
        </p:spPr>
      </p:pic>
      <p:pic>
        <p:nvPicPr>
          <p:cNvPr id="10" name="Picture 2">
            <a:extLst>
              <a:ext uri="{FF2B5EF4-FFF2-40B4-BE49-F238E27FC236}">
                <a16:creationId xmlns:a16="http://schemas.microsoft.com/office/drawing/2014/main" id="{B680DE71-9490-D40F-1C75-88C60D41A9C8}"/>
              </a:ext>
            </a:extLst>
          </p:cNvPr>
          <p:cNvPicPr>
            <a:picLocks noChangeAspect="1"/>
          </p:cNvPicPr>
          <p:nvPr/>
        </p:nvPicPr>
        <p:blipFill rotWithShape="1">
          <a:blip r:embed="rId9"/>
          <a:srcRect l="1379" t="3106" r="1092"/>
          <a:stretch/>
        </p:blipFill>
        <p:spPr>
          <a:xfrm>
            <a:off x="6811236" y="4227147"/>
            <a:ext cx="4390570" cy="2125499"/>
          </a:xfrm>
          <a:prstGeom prst="rect">
            <a:avLst/>
          </a:prstGeom>
        </p:spPr>
      </p:pic>
    </p:spTree>
    <p:extLst>
      <p:ext uri="{BB962C8B-B14F-4D97-AF65-F5344CB8AC3E}">
        <p14:creationId xmlns:p14="http://schemas.microsoft.com/office/powerpoint/2010/main" val="4008113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Annoyance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A significant amount of time was devoted to developing 		a functional script for the </a:t>
            </a:r>
            <a:r>
              <a:rPr lang="en-GB" sz="1600" dirty="0" err="1">
                <a:latin typeface="Franklin Gothic Book" panose="020B0503020102020204" pitchFamily="34" charset="0"/>
              </a:rPr>
              <a:t>cobots</a:t>
            </a:r>
            <a:r>
              <a:rPr lang="en-GB" sz="1600" dirty="0">
                <a:latin typeface="Franklin Gothic Book" panose="020B0503020102020204" pitchFamily="34" charset="0"/>
              </a:rPr>
              <a:t>,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a:t>
            </a:r>
            <a:r>
              <a:rPr lang="en-GB" sz="1600" dirty="0" err="1">
                <a:latin typeface="Franklin Gothic Book" panose="020B0503020102020204" pitchFamily="34" charset="0"/>
              </a:rPr>
              <a:t>RobotLAB</a:t>
            </a:r>
            <a:r>
              <a:rPr lang="en-GB" sz="1600" dirty="0">
                <a:latin typeface="Franklin Gothic Book" panose="020B0503020102020204" pitchFamily="34" charset="0"/>
              </a:rPr>
              <a:t> 		running out of usable </a:t>
            </a:r>
            <a:r>
              <a:rPr lang="en-GB" sz="1600" dirty="0" err="1">
                <a:latin typeface="Franklin Gothic Book" panose="020B0503020102020204" pitchFamily="34" charset="0"/>
              </a:rPr>
              <a:t>Kapla</a:t>
            </a:r>
            <a:r>
              <a:rPr lang="en-GB" sz="1600" dirty="0">
                <a:latin typeface="Franklin Gothic Book" panose="020B0503020102020204" pitchFamily="34" charset="0"/>
              </a:rPr>
              <a:t> blocks.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kunst&#10;&#10;Beschrijving automatisch gegenereerd met lage betrouwbaarheid">
            <a:extLst>
              <a:ext uri="{FF2B5EF4-FFF2-40B4-BE49-F238E27FC236}">
                <a16:creationId xmlns:a16="http://schemas.microsoft.com/office/drawing/2014/main" id="{6DE02903-58F3-19E3-7156-915437CC5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094" y="848503"/>
            <a:ext cx="4476883" cy="5550021"/>
          </a:xfrm>
          <a:prstGeom prst="rect">
            <a:avLst/>
          </a:prstGeom>
        </p:spPr>
      </p:pic>
    </p:spTree>
    <p:extLst>
      <p:ext uri="{BB962C8B-B14F-4D97-AF65-F5344CB8AC3E}">
        <p14:creationId xmlns:p14="http://schemas.microsoft.com/office/powerpoint/2010/main" val="1750790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F1C7C-9DD1-A0E1-8D9E-4212286D2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7935D-B239-2882-4344-6AEE6B4EFA8C}"/>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GLUE STATION</a:t>
            </a:r>
            <a:br>
              <a:rPr lang="en-US" sz="1600" dirty="0">
                <a:latin typeface="Franklin Gothic Demi" panose="020B07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D0FB757F-3CC2-0B5C-3AE6-75D8978CBF87}"/>
              </a:ext>
            </a:extLst>
          </p:cNvPr>
          <p:cNvPicPr>
            <a:picLocks noChangeAspect="1"/>
          </p:cNvPicPr>
          <p:nvPr/>
        </p:nvPicPr>
        <p:blipFill>
          <a:blip r:embed="rId3"/>
          <a:stretch>
            <a:fillRect/>
          </a:stretch>
        </p:blipFill>
        <p:spPr>
          <a:xfrm>
            <a:off x="1944938" y="215920"/>
            <a:ext cx="9716856" cy="3496163"/>
          </a:xfrm>
          <a:prstGeom prst="rect">
            <a:avLst/>
          </a:prstGeom>
        </p:spPr>
      </p:pic>
      <p:pic>
        <p:nvPicPr>
          <p:cNvPr id="7" name="Afbeelding 6">
            <a:extLst>
              <a:ext uri="{FF2B5EF4-FFF2-40B4-BE49-F238E27FC236}">
                <a16:creationId xmlns:a16="http://schemas.microsoft.com/office/drawing/2014/main" id="{BCBE244E-02DA-0499-6DC1-2ED1C9842CC0}"/>
              </a:ext>
            </a:extLst>
          </p:cNvPr>
          <p:cNvPicPr>
            <a:picLocks noChangeAspect="1"/>
          </p:cNvPicPr>
          <p:nvPr/>
        </p:nvPicPr>
        <p:blipFill>
          <a:blip r:embed="rId4"/>
          <a:stretch>
            <a:fillRect/>
          </a:stretch>
        </p:blipFill>
        <p:spPr>
          <a:xfrm>
            <a:off x="1704272" y="3785190"/>
            <a:ext cx="8611802" cy="2705478"/>
          </a:xfrm>
          <a:prstGeom prst="rect">
            <a:avLst/>
          </a:prstGeom>
        </p:spPr>
      </p:pic>
    </p:spTree>
    <p:extLst>
      <p:ext uri="{BB962C8B-B14F-4D97-AF65-F5344CB8AC3E}">
        <p14:creationId xmlns:p14="http://schemas.microsoft.com/office/powerpoint/2010/main" val="434442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muur, overdekt, tekst, keukenapparaat&#10;&#10;Automatisch gegenereerde beschrijving">
            <a:extLst>
              <a:ext uri="{FF2B5EF4-FFF2-40B4-BE49-F238E27FC236}">
                <a16:creationId xmlns:a16="http://schemas.microsoft.com/office/drawing/2014/main" id="{8C4114B0-6C66-263D-2632-0EE929A5A2EE}"/>
              </a:ext>
            </a:extLst>
          </p:cNvPr>
          <p:cNvPicPr>
            <a:picLocks noChangeAspect="1"/>
          </p:cNvPicPr>
          <p:nvPr/>
        </p:nvPicPr>
        <p:blipFill rotWithShape="1">
          <a:blip r:embed="rId2">
            <a:extLst>
              <a:ext uri="{28A0092B-C50C-407E-A947-70E740481C1C}">
                <a14:useLocalDpi xmlns:a14="http://schemas.microsoft.com/office/drawing/2010/main" val="0"/>
              </a:ext>
            </a:extLst>
          </a:blip>
          <a:srcRect l="22264" b="4437"/>
          <a:stretch/>
        </p:blipFill>
        <p:spPr>
          <a:xfrm rot="5400000">
            <a:off x="2137374" y="971370"/>
            <a:ext cx="5331125" cy="4915260"/>
          </a:xfrm>
          <a:prstGeom prst="rect">
            <a:avLst/>
          </a:prstGeom>
        </p:spPr>
      </p:pic>
    </p:spTree>
    <p:extLst>
      <p:ext uri="{BB962C8B-B14F-4D97-AF65-F5344CB8AC3E}">
        <p14:creationId xmlns:p14="http://schemas.microsoft.com/office/powerpoint/2010/main" val="1164580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One Plank Challenge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US" sz="1400" dirty="0">
                <a:solidFill>
                  <a:srgbClr val="FF0000"/>
                </a:solidFill>
                <a:latin typeface="Franklin Gothic Book" panose="020B0503020102020204" pitchFamily="34" charset="0"/>
              </a:rPr>
              <a:t> </a:t>
            </a:r>
            <a:r>
              <a:rPr lang="en-US" sz="1400" dirty="0">
                <a:latin typeface="Franklin Gothic Book" panose="020B0503020102020204" pitchFamily="34" charset="0"/>
              </a:rPr>
              <a:t>The goal of this </a:t>
            </a:r>
            <a:r>
              <a:rPr lang="en-US" sz="1400" dirty="0" err="1">
                <a:latin typeface="Franklin Gothic Book" panose="020B0503020102020204" pitchFamily="34" charset="0"/>
              </a:rPr>
              <a:t>makethon</a:t>
            </a:r>
            <a:r>
              <a:rPr lang="en-US" sz="1400" dirty="0">
                <a:latin typeface="Franklin Gothic Book" panose="020B0503020102020204" pitchFamily="34" charset="0"/>
              </a:rPr>
              <a:t> was to create an item 		for the </a:t>
            </a:r>
            <a:r>
              <a:rPr lang="en-US" sz="1400" dirty="0" err="1">
                <a:latin typeface="Franklin Gothic Book" panose="020B0503020102020204" pitchFamily="34" charset="0"/>
              </a:rPr>
              <a:t>Stayokay</a:t>
            </a:r>
            <a:r>
              <a:rPr lang="en-US" sz="1400" dirty="0">
                <a:latin typeface="Franklin Gothic Book" panose="020B0503020102020204" pitchFamily="34" charset="0"/>
              </a:rPr>
              <a:t>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a:extLst>
              <a:ext uri="{28A0092B-C50C-407E-A947-70E740481C1C}">
                <a14:useLocalDpi xmlns:a14="http://schemas.microsoft.com/office/drawing/2010/main" val="0"/>
              </a:ext>
            </a:extLst>
          </a:blip>
          <a:srcRect l="33711" r="11626"/>
          <a:stretch/>
        </p:blipFill>
        <p:spPr>
          <a:xfrm>
            <a:off x="-1" y="0"/>
            <a:ext cx="4998479" cy="6858000"/>
          </a:xfrm>
          <a:prstGeom prst="rect">
            <a:avLst/>
          </a:prstGeom>
        </p:spPr>
      </p:pic>
    </p:spTree>
    <p:extLst>
      <p:ext uri="{BB962C8B-B14F-4D97-AF65-F5344CB8AC3E}">
        <p14:creationId xmlns:p14="http://schemas.microsoft.com/office/powerpoint/2010/main" val="2670750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Mood board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concept for the chair originated from our observations 		of the </a:t>
            </a:r>
            <a:r>
              <a:rPr lang="en-GB" sz="1600" dirty="0" err="1">
                <a:latin typeface="Franklin Gothic Book" panose="020B0503020102020204" pitchFamily="34" charset="0"/>
              </a:rPr>
              <a:t>Stayokay</a:t>
            </a:r>
            <a:r>
              <a:rPr lang="en-GB" sz="1600" dirty="0">
                <a:latin typeface="Franklin Gothic Book" panose="020B0503020102020204" pitchFamily="34" charset="0"/>
              </a:rPr>
              <a:t>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8" name="Afbeelding 7" descr="Afbeelding met hout, houten, ontwerp, stoel&#10;&#10;Automatisch gegenereerde beschrijving">
            <a:extLst>
              <a:ext uri="{FF2B5EF4-FFF2-40B4-BE49-F238E27FC236}">
                <a16:creationId xmlns:a16="http://schemas.microsoft.com/office/drawing/2014/main" id="{2CDF9114-00EA-4090-2D30-03EFAB79B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149" y="3741593"/>
            <a:ext cx="2401115" cy="2454581"/>
          </a:xfrm>
          <a:prstGeom prst="rect">
            <a:avLst/>
          </a:prstGeom>
        </p:spPr>
      </p:pic>
      <p:pic>
        <p:nvPicPr>
          <p:cNvPr id="10" name="Afbeelding 9">
            <a:extLst>
              <a:ext uri="{FF2B5EF4-FFF2-40B4-BE49-F238E27FC236}">
                <a16:creationId xmlns:a16="http://schemas.microsoft.com/office/drawing/2014/main" id="{FD360DFA-91B8-3F51-92C7-09ADFB54E9D0}"/>
              </a:ext>
            </a:extLst>
          </p:cNvPr>
          <p:cNvPicPr>
            <a:picLocks noChangeAspect="1"/>
          </p:cNvPicPr>
          <p:nvPr/>
        </p:nvPicPr>
        <p:blipFill>
          <a:blip r:embed="rId4"/>
          <a:stretch>
            <a:fillRect/>
          </a:stretch>
        </p:blipFill>
        <p:spPr>
          <a:xfrm>
            <a:off x="9176280" y="732308"/>
            <a:ext cx="2557868" cy="5424692"/>
          </a:xfrm>
          <a:prstGeom prst="rect">
            <a:avLst/>
          </a:prstGeom>
        </p:spPr>
      </p:pic>
      <p:pic>
        <p:nvPicPr>
          <p:cNvPr id="12" name="Afbeelding 11" descr="Afbeelding met meubels, stoel, houten, ontwerp&#10;&#10;Automatisch gegenereerde beschrijving">
            <a:extLst>
              <a:ext uri="{FF2B5EF4-FFF2-40B4-BE49-F238E27FC236}">
                <a16:creationId xmlns:a16="http://schemas.microsoft.com/office/drawing/2014/main" id="{44E00197-8511-CFE2-A03A-11AFB41F1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2647" y="2880627"/>
            <a:ext cx="2791434" cy="3626315"/>
          </a:xfrm>
          <a:prstGeom prst="rect">
            <a:avLst/>
          </a:prstGeom>
        </p:spPr>
      </p:pic>
      <p:pic>
        <p:nvPicPr>
          <p:cNvPr id="14" name="Afbeelding 13">
            <a:extLst>
              <a:ext uri="{FF2B5EF4-FFF2-40B4-BE49-F238E27FC236}">
                <a16:creationId xmlns:a16="http://schemas.microsoft.com/office/drawing/2014/main" id="{A884F59A-55F6-A3D8-069B-DCF58F5A4A3E}"/>
              </a:ext>
            </a:extLst>
          </p:cNvPr>
          <p:cNvPicPr>
            <a:picLocks noChangeAspect="1"/>
          </p:cNvPicPr>
          <p:nvPr/>
        </p:nvPicPr>
        <p:blipFill>
          <a:blip r:embed="rId6"/>
          <a:stretch>
            <a:fillRect/>
          </a:stretch>
        </p:blipFill>
        <p:spPr>
          <a:xfrm>
            <a:off x="561189" y="3633817"/>
            <a:ext cx="2533134" cy="2562358"/>
          </a:xfrm>
          <a:prstGeom prst="rect">
            <a:avLst/>
          </a:prstGeom>
        </p:spPr>
      </p:pic>
    </p:spTree>
    <p:extLst>
      <p:ext uri="{BB962C8B-B14F-4D97-AF65-F5344CB8AC3E}">
        <p14:creationId xmlns:p14="http://schemas.microsoft.com/office/powerpoint/2010/main" val="2842585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pic>
        <p:nvPicPr>
          <p:cNvPr id="19" name="Afbeelding 18">
            <a:extLst>
              <a:ext uri="{FF2B5EF4-FFF2-40B4-BE49-F238E27FC236}">
                <a16:creationId xmlns:a16="http://schemas.microsoft.com/office/drawing/2014/main" id="{C81CC2C5-FB4F-482F-E16C-EE342B02AA66}"/>
              </a:ext>
            </a:extLst>
          </p:cNvPr>
          <p:cNvPicPr>
            <a:picLocks noChangeAspect="1"/>
          </p:cNvPicPr>
          <p:nvPr/>
        </p:nvPicPr>
        <p:blipFill rotWithShape="1">
          <a:blip r:embed="rId3"/>
          <a:srcRect l="13147" r="5231"/>
          <a:stretch/>
        </p:blipFill>
        <p:spPr>
          <a:xfrm>
            <a:off x="6519268" y="3142689"/>
            <a:ext cx="2662287" cy="3220173"/>
          </a:xfrm>
          <a:prstGeom prst="rect">
            <a:avLst/>
          </a:prstGeom>
        </p:spPr>
      </p:pic>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Improving Design</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US" sz="1600" dirty="0">
                <a:latin typeface="Franklin Gothic Book" panose="020B0503020102020204" pitchFamily="34" charset="0"/>
              </a:rPr>
              <a:t>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a:t>
            </a:r>
            <a:r>
              <a:rPr lang="en-US" sz="1600" dirty="0" err="1">
                <a:latin typeface="Franklin Gothic Book" panose="020B0503020102020204" pitchFamily="34" charset="0"/>
              </a:rPr>
              <a:t>makethon</a:t>
            </a:r>
            <a:r>
              <a:rPr lang="en-US" sz="1600" dirty="0">
                <a:latin typeface="Franklin Gothic Book" panose="020B0503020102020204" pitchFamily="34" charset="0"/>
              </a:rPr>
              <a:t>. Building upon feedback from the initial 		prototype, we iterated further to create iteration 4, 		resulting in a significantly enhanced version.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8472E5CA-B563-5A74-C15C-C545527C9A52}"/>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28622" r="29533"/>
          <a:stretch/>
        </p:blipFill>
        <p:spPr>
          <a:xfrm>
            <a:off x="22248" y="3171206"/>
            <a:ext cx="2170198" cy="2917296"/>
          </a:xfrm>
          <a:prstGeom prst="rect">
            <a:avLst/>
          </a:prstGeom>
          <a:noFill/>
        </p:spPr>
      </p:pic>
      <p:pic>
        <p:nvPicPr>
          <p:cNvPr id="6" name="Tijdelijke aanduiding voor inhoud 3" descr="Afbeelding met geel&#10;&#10;Automatisch gegenereerde beschrijving">
            <a:extLst>
              <a:ext uri="{FF2B5EF4-FFF2-40B4-BE49-F238E27FC236}">
                <a16:creationId xmlns:a16="http://schemas.microsoft.com/office/drawing/2014/main" id="{00612CF3-3244-C159-594C-9599ED211FB0}"/>
              </a:ext>
            </a:extLst>
          </p:cNvPr>
          <p:cNvPicPr>
            <a:picLocks noGrp="1" noChangeAspect="1"/>
          </p:cNvPicPr>
          <p:nvPr>
            <p:ph idx="1"/>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30162" r="33310"/>
          <a:stretch/>
        </p:blipFill>
        <p:spPr>
          <a:xfrm>
            <a:off x="1856017" y="3055000"/>
            <a:ext cx="2141396" cy="3297646"/>
          </a:xfrm>
        </p:spPr>
      </p:pic>
      <p:pic>
        <p:nvPicPr>
          <p:cNvPr id="7" name="Afbeelding 6" descr="Afbeelding met tekenfilm, geel, kunst&#10;&#10;Automatisch gegenereerde beschrijving">
            <a:extLst>
              <a:ext uri="{FF2B5EF4-FFF2-40B4-BE49-F238E27FC236}">
                <a16:creationId xmlns:a16="http://schemas.microsoft.com/office/drawing/2014/main" id="{8106B51C-123F-A980-2278-B5A0EB44E061}"/>
              </a:ext>
            </a:extLst>
          </p:cNvPr>
          <p:cNvPicPr>
            <a:picLocks noChangeAspect="1"/>
          </p:cNvPicPr>
          <p:nvPr/>
        </p:nvPicPr>
        <p:blipFill rotWithShape="1">
          <a:blip r:embed="rId8">
            <a:duotone>
              <a:schemeClr val="accent4">
                <a:shade val="45000"/>
                <a:satMod val="135000"/>
              </a:schemeClr>
              <a:prstClr val="white"/>
            </a:duotone>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32309" t="5408" r="31130" b="-5408"/>
          <a:stretch/>
        </p:blipFill>
        <p:spPr>
          <a:xfrm>
            <a:off x="3824526" y="3191999"/>
            <a:ext cx="2054304" cy="3160647"/>
          </a:xfrm>
          <a:prstGeom prst="rect">
            <a:avLst/>
          </a:prstGeom>
        </p:spPr>
      </p:pic>
      <p:sp>
        <p:nvSpPr>
          <p:cNvPr id="15" name="Rechthoek: afgeronde hoeken 14">
            <a:extLst>
              <a:ext uri="{FF2B5EF4-FFF2-40B4-BE49-F238E27FC236}">
                <a16:creationId xmlns:a16="http://schemas.microsoft.com/office/drawing/2014/main" id="{FE275D95-BECE-12C4-E4DE-39B229F204A4}"/>
              </a:ext>
            </a:extLst>
          </p:cNvPr>
          <p:cNvSpPr/>
          <p:nvPr/>
        </p:nvSpPr>
        <p:spPr>
          <a:xfrm>
            <a:off x="386142"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1</a:t>
            </a:r>
          </a:p>
        </p:txBody>
      </p:sp>
      <p:sp>
        <p:nvSpPr>
          <p:cNvPr id="16" name="Rechthoek: afgeronde hoeken 15">
            <a:extLst>
              <a:ext uri="{FF2B5EF4-FFF2-40B4-BE49-F238E27FC236}">
                <a16:creationId xmlns:a16="http://schemas.microsoft.com/office/drawing/2014/main" id="{B05CD7E6-1ED6-92AB-1C76-1CEF8249AF32}"/>
              </a:ext>
            </a:extLst>
          </p:cNvPr>
          <p:cNvSpPr/>
          <p:nvPr/>
        </p:nvSpPr>
        <p:spPr>
          <a:xfrm>
            <a:off x="2283396"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2</a:t>
            </a:r>
          </a:p>
        </p:txBody>
      </p:sp>
      <p:sp>
        <p:nvSpPr>
          <p:cNvPr id="17" name="Rechthoek: afgeronde hoeken 16">
            <a:extLst>
              <a:ext uri="{FF2B5EF4-FFF2-40B4-BE49-F238E27FC236}">
                <a16:creationId xmlns:a16="http://schemas.microsoft.com/office/drawing/2014/main" id="{00DAA699-FA8C-5BE1-106C-9BA6F2B2B915}"/>
              </a:ext>
            </a:extLst>
          </p:cNvPr>
          <p:cNvSpPr/>
          <p:nvPr/>
        </p:nvSpPr>
        <p:spPr>
          <a:xfrm>
            <a:off x="4177794"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3</a:t>
            </a:r>
          </a:p>
        </p:txBody>
      </p:sp>
      <p:pic>
        <p:nvPicPr>
          <p:cNvPr id="18" name="Afbeelding 17">
            <a:extLst>
              <a:ext uri="{FF2B5EF4-FFF2-40B4-BE49-F238E27FC236}">
                <a16:creationId xmlns:a16="http://schemas.microsoft.com/office/drawing/2014/main" id="{87202BA9-BAE1-F10F-B8B0-286B896094C9}"/>
              </a:ext>
            </a:extLst>
          </p:cNvPr>
          <p:cNvPicPr>
            <a:picLocks noChangeAspect="1"/>
          </p:cNvPicPr>
          <p:nvPr/>
        </p:nvPicPr>
        <p:blipFill rotWithShape="1">
          <a:blip r:embed="rId10"/>
          <a:srcRect l="18131"/>
          <a:stretch/>
        </p:blipFill>
        <p:spPr>
          <a:xfrm>
            <a:off x="8535631" y="94890"/>
            <a:ext cx="3407829" cy="4296164"/>
          </a:xfrm>
          <a:prstGeom prst="rect">
            <a:avLst/>
          </a:prstGeom>
        </p:spPr>
      </p:pic>
      <p:sp>
        <p:nvSpPr>
          <p:cNvPr id="21" name="Rechthoek: afgeronde hoeken 20">
            <a:extLst>
              <a:ext uri="{FF2B5EF4-FFF2-40B4-BE49-F238E27FC236}">
                <a16:creationId xmlns:a16="http://schemas.microsoft.com/office/drawing/2014/main" id="{D39F3F37-CC67-18AF-4735-A54C5E1AE1AA}"/>
              </a:ext>
            </a:extLst>
          </p:cNvPr>
          <p:cNvSpPr/>
          <p:nvPr/>
        </p:nvSpPr>
        <p:spPr>
          <a:xfrm>
            <a:off x="9272506" y="4703823"/>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4</a:t>
            </a:r>
          </a:p>
        </p:txBody>
      </p:sp>
    </p:spTree>
    <p:extLst>
      <p:ext uri="{BB962C8B-B14F-4D97-AF65-F5344CB8AC3E}">
        <p14:creationId xmlns:p14="http://schemas.microsoft.com/office/powerpoint/2010/main" val="2772699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VISION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Vision Progress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6" name="Afbeelding 5">
            <a:extLst>
              <a:ext uri="{FF2B5EF4-FFF2-40B4-BE49-F238E27FC236}">
                <a16:creationId xmlns:a16="http://schemas.microsoft.com/office/drawing/2014/main" id="{D847D861-3712-1647-26D1-6B2C0410D084}"/>
              </a:ext>
            </a:extLst>
          </p:cNvPr>
          <p:cNvPicPr>
            <a:picLocks noChangeAspect="1"/>
          </p:cNvPicPr>
          <p:nvPr/>
        </p:nvPicPr>
        <p:blipFill>
          <a:blip r:embed="rId3"/>
          <a:stretch>
            <a:fillRect/>
          </a:stretch>
        </p:blipFill>
        <p:spPr>
          <a:xfrm>
            <a:off x="6742994" y="406362"/>
            <a:ext cx="4143695" cy="2689600"/>
          </a:xfrm>
          <a:prstGeom prst="rect">
            <a:avLst/>
          </a:prstGeom>
        </p:spPr>
      </p:pic>
      <p:pic>
        <p:nvPicPr>
          <p:cNvPr id="7" name="Afbeelding 6">
            <a:extLst>
              <a:ext uri="{FF2B5EF4-FFF2-40B4-BE49-F238E27FC236}">
                <a16:creationId xmlns:a16="http://schemas.microsoft.com/office/drawing/2014/main" id="{E218CE91-D2F2-284D-EB43-030C984C4FE2}"/>
              </a:ext>
            </a:extLst>
          </p:cNvPr>
          <p:cNvPicPr>
            <a:picLocks noChangeAspect="1"/>
          </p:cNvPicPr>
          <p:nvPr/>
        </p:nvPicPr>
        <p:blipFill>
          <a:blip r:embed="rId4"/>
          <a:stretch>
            <a:fillRect/>
          </a:stretch>
        </p:blipFill>
        <p:spPr>
          <a:xfrm>
            <a:off x="6208143" y="3095962"/>
            <a:ext cx="5610045" cy="3550502"/>
          </a:xfrm>
          <a:prstGeom prst="rect">
            <a:avLst/>
          </a:prstGeom>
        </p:spPr>
      </p:pic>
    </p:spTree>
    <p:extLst>
      <p:ext uri="{BB962C8B-B14F-4D97-AF65-F5344CB8AC3E}">
        <p14:creationId xmlns:p14="http://schemas.microsoft.com/office/powerpoint/2010/main" val="458730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5308999"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One Plank Challenge,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BC28A4E-4BBF-0B69-082F-FD81FC6C9754}"/>
              </a:ext>
            </a:extLst>
          </p:cNvPr>
          <p:cNvPicPr>
            <a:picLocks noChangeAspect="1"/>
          </p:cNvPicPr>
          <p:nvPr/>
        </p:nvPicPr>
        <p:blipFill>
          <a:blip r:embed="rId3"/>
          <a:stretch>
            <a:fillRect/>
          </a:stretch>
        </p:blipFill>
        <p:spPr>
          <a:xfrm>
            <a:off x="5677419" y="1964002"/>
            <a:ext cx="6180667" cy="4513561"/>
          </a:xfrm>
          <a:prstGeom prst="rect">
            <a:avLst/>
          </a:prstGeom>
        </p:spPr>
      </p:pic>
    </p:spTree>
    <p:extLst>
      <p:ext uri="{BB962C8B-B14F-4D97-AF65-F5344CB8AC3E}">
        <p14:creationId xmlns:p14="http://schemas.microsoft.com/office/powerpoint/2010/main" val="238599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096000" y="3429000"/>
            <a:ext cx="6180667" cy="2917296"/>
          </a:xfrm>
        </p:spPr>
        <p:txBody>
          <a:bodyPr anchor="t">
            <a:normAutofit/>
          </a:bodyPr>
          <a:lstStyle/>
          <a:p>
            <a:r>
              <a:rPr lang="en-US" sz="1600" dirty="0">
                <a:latin typeface="Franklin Gothic Demi" panose="020B0703020102020204" pitchFamily="34" charset="0"/>
              </a:rPr>
              <a:t>Voronoi</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400" dirty="0">
                <a:latin typeface="Franklin Gothic Book" panose="020B0503020102020204" pitchFamily="34" charset="0"/>
              </a:rPr>
              <a:t>Intro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Beginner's exercise to familiarize oneself with 			Rhino and Grasshopper: Creating a rectangle 			adorned with a Voronoi pattern and crafting a 			box featuring a similarly intricate Voronoi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FC460F61-2FB0-242A-5270-70CADC862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60" t="2906" r="42421" b="1830"/>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1FFA737B-D65B-F910-DE52-4EE937BF31A7}"/>
              </a:ext>
            </a:extLst>
          </p:cNvPr>
          <p:cNvPicPr>
            <a:picLocks noChangeAspect="1"/>
          </p:cNvPicPr>
          <p:nvPr/>
        </p:nvPicPr>
        <p:blipFill rotWithShape="1">
          <a:blip r:embed="rId4"/>
          <a:srcRect l="4480"/>
          <a:stretch/>
        </p:blipFill>
        <p:spPr>
          <a:xfrm>
            <a:off x="-85310" y="0"/>
            <a:ext cx="5802893" cy="6858000"/>
          </a:xfrm>
          <a:prstGeom prst="rect">
            <a:avLst/>
          </a:prstGeom>
        </p:spPr>
      </p:pic>
    </p:spTree>
    <p:extLst>
      <p:ext uri="{BB962C8B-B14F-4D97-AF65-F5344CB8AC3E}">
        <p14:creationId xmlns:p14="http://schemas.microsoft.com/office/powerpoint/2010/main" val="124699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Manufacturing Constraint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9FDA74AA-328B-7768-EC06-CB9886D92C4D}"/>
              </a:ext>
            </a:extLst>
          </p:cNvPr>
          <p:cNvPicPr>
            <a:picLocks noChangeAspect="1"/>
          </p:cNvPicPr>
          <p:nvPr/>
        </p:nvPicPr>
        <p:blipFill rotWithShape="1">
          <a:blip r:embed="rId3"/>
          <a:srcRect l="18131"/>
          <a:stretch/>
        </p:blipFill>
        <p:spPr>
          <a:xfrm>
            <a:off x="6989135" y="94890"/>
            <a:ext cx="4954325" cy="6245792"/>
          </a:xfrm>
          <a:prstGeom prst="rect">
            <a:avLst/>
          </a:prstGeom>
        </p:spPr>
      </p:pic>
    </p:spTree>
    <p:extLst>
      <p:ext uri="{BB962C8B-B14F-4D97-AF65-F5344CB8AC3E}">
        <p14:creationId xmlns:p14="http://schemas.microsoft.com/office/powerpoint/2010/main" val="2097205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06F2D6-E58D-14E4-7AAF-ABED563C5F2E}"/>
              </a:ext>
            </a:extLst>
          </p:cNvPr>
          <p:cNvSpPr>
            <a:spLocks noGrp="1"/>
          </p:cNvSpPr>
          <p:nvPr>
            <p:ph type="title"/>
          </p:nvPr>
        </p:nvSpPr>
        <p:spPr/>
        <p:txBody>
          <a:bodyPr/>
          <a:lstStyle/>
          <a:p>
            <a:endParaRPr lang="nl-NL"/>
          </a:p>
        </p:txBody>
      </p:sp>
      <p:pic>
        <p:nvPicPr>
          <p:cNvPr id="5" name="Tijdelijke aanduiding voor inhoud 4" descr="Afbeelding met ontwerp&#10;&#10;Beschrijving automatisch gegenereerd met lage betrouwbaarheid">
            <a:extLst>
              <a:ext uri="{FF2B5EF4-FFF2-40B4-BE49-F238E27FC236}">
                <a16:creationId xmlns:a16="http://schemas.microsoft.com/office/drawing/2014/main" id="{8C4537C5-51EA-EA63-B23A-C0B18E6BAC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01" t="10852"/>
          <a:stretch/>
        </p:blipFill>
        <p:spPr>
          <a:xfrm>
            <a:off x="1181819" y="540288"/>
            <a:ext cx="3822234" cy="5434538"/>
          </a:xfrm>
        </p:spPr>
      </p:pic>
      <p:pic>
        <p:nvPicPr>
          <p:cNvPr id="7" name="Afbeelding 6" descr="Afbeelding met gereedschap, engineering, overdekt&#10;&#10;Automatisch gegenereerde beschrijving">
            <a:extLst>
              <a:ext uri="{FF2B5EF4-FFF2-40B4-BE49-F238E27FC236}">
                <a16:creationId xmlns:a16="http://schemas.microsoft.com/office/drawing/2014/main" id="{8EF7C057-095B-784D-2966-12D255F5AD64}"/>
              </a:ext>
            </a:extLst>
          </p:cNvPr>
          <p:cNvPicPr>
            <a:picLocks noChangeAspect="1"/>
          </p:cNvPicPr>
          <p:nvPr/>
        </p:nvPicPr>
        <p:blipFill rotWithShape="1">
          <a:blip r:embed="rId3">
            <a:extLst>
              <a:ext uri="{28A0092B-C50C-407E-A947-70E740481C1C}">
                <a14:useLocalDpi xmlns:a14="http://schemas.microsoft.com/office/drawing/2010/main" val="0"/>
              </a:ext>
            </a:extLst>
          </a:blip>
          <a:srcRect r="23551"/>
          <a:stretch/>
        </p:blipFill>
        <p:spPr>
          <a:xfrm>
            <a:off x="5631670" y="540288"/>
            <a:ext cx="5539536" cy="5434538"/>
          </a:xfrm>
          <a:prstGeom prst="rect">
            <a:avLst/>
          </a:prstGeom>
        </p:spPr>
      </p:pic>
    </p:spTree>
    <p:extLst>
      <p:ext uri="{BB962C8B-B14F-4D97-AF65-F5344CB8AC3E}">
        <p14:creationId xmlns:p14="http://schemas.microsoft.com/office/powerpoint/2010/main" val="70897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Bringing The Forest Into The City</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goal of this </a:t>
            </a:r>
            <a:r>
              <a:rPr lang="en-GB" sz="1400" dirty="0" err="1">
                <a:latin typeface="Franklin Gothic Book" panose="020B0503020102020204" pitchFamily="34" charset="0"/>
              </a:rPr>
              <a:t>Makethon</a:t>
            </a:r>
            <a:r>
              <a:rPr lang="en-GB" sz="1400" dirty="0">
                <a:latin typeface="Franklin Gothic Book" panose="020B0503020102020204" pitchFamily="34" charset="0"/>
              </a:rPr>
              <a:t> was to create an 			urban interface for “The Green Mile” project that 		combines new/circular wood, forest wood, and a 		joinery system. I was part of the milling script 			team, and I would like to go into detail about my 			contributions to this project.</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a:extLst>
              <a:ext uri="{28A0092B-C50C-407E-A947-70E740481C1C}">
                <a14:useLocalDpi xmlns:a14="http://schemas.microsoft.com/office/drawing/2010/main" val="0"/>
              </a:ext>
            </a:extLst>
          </a:blip>
          <a:srcRect l="33711" r="11626"/>
          <a:stretch/>
        </p:blipFill>
        <p:spPr>
          <a:xfrm>
            <a:off x="-1" y="0"/>
            <a:ext cx="4998479" cy="6858000"/>
          </a:xfrm>
          <a:prstGeom prst="rect">
            <a:avLst/>
          </a:prstGeom>
        </p:spPr>
      </p:pic>
      <p:pic>
        <p:nvPicPr>
          <p:cNvPr id="4" name="Afbeelding 3" descr="Afbeelding met wasknijper, buitenshuis, houten, tak&#10;&#10;Automatisch gegenereerde beschrijving">
            <a:extLst>
              <a:ext uri="{FF2B5EF4-FFF2-40B4-BE49-F238E27FC236}">
                <a16:creationId xmlns:a16="http://schemas.microsoft.com/office/drawing/2014/main" id="{6FB8F7F5-C89C-F14C-2F4F-619A3192B737}"/>
              </a:ext>
            </a:extLst>
          </p:cNvPr>
          <p:cNvPicPr>
            <a:picLocks noChangeAspect="1"/>
          </p:cNvPicPr>
          <p:nvPr/>
        </p:nvPicPr>
        <p:blipFill rotWithShape="1">
          <a:blip r:embed="rId6">
            <a:extLst>
              <a:ext uri="{28A0092B-C50C-407E-A947-70E740481C1C}">
                <a14:useLocalDpi xmlns:a14="http://schemas.microsoft.com/office/drawing/2010/main" val="0"/>
              </a:ext>
            </a:extLst>
          </a:blip>
          <a:srcRect l="27555" r="23855"/>
          <a:stretch/>
        </p:blipFill>
        <p:spPr>
          <a:xfrm>
            <a:off x="-2" y="0"/>
            <a:ext cx="4998480" cy="6858000"/>
          </a:xfrm>
          <a:prstGeom prst="rect">
            <a:avLst/>
          </a:prstGeom>
        </p:spPr>
      </p:pic>
    </p:spTree>
    <p:extLst>
      <p:ext uri="{BB962C8B-B14F-4D97-AF65-F5344CB8AC3E}">
        <p14:creationId xmlns:p14="http://schemas.microsoft.com/office/powerpoint/2010/main" val="1266551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b="1" dirty="0">
                <a:latin typeface="Franklin Gothic Book" panose="020B0503020102020204" pitchFamily="34" charset="0"/>
              </a:rPr>
              <a:t>RESEARCH</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Tijdelijke aanduiding voor inhoud 3" descr="Afbeelding met gereedschap&#10;&#10;Automatisch gegenereerde beschrijving">
            <a:extLst>
              <a:ext uri="{FF2B5EF4-FFF2-40B4-BE49-F238E27FC236}">
                <a16:creationId xmlns:a16="http://schemas.microsoft.com/office/drawing/2014/main" id="{1990FFE3-D2F1-6353-2EB9-08340748086B}"/>
              </a:ext>
            </a:extLst>
          </p:cNvPr>
          <p:cNvPicPr>
            <a:picLocks noChangeAspect="1"/>
          </p:cNvPicPr>
          <p:nvPr/>
        </p:nvPicPr>
        <p:blipFill>
          <a:blip r:embed="rId3"/>
          <a:stretch>
            <a:fillRect/>
          </a:stretch>
        </p:blipFill>
        <p:spPr>
          <a:xfrm>
            <a:off x="3780893" y="3435350"/>
            <a:ext cx="3788227" cy="2546388"/>
          </a:xfrm>
          <a:prstGeom prst="rect">
            <a:avLst/>
          </a:prstGeom>
        </p:spPr>
      </p:pic>
      <p:pic>
        <p:nvPicPr>
          <p:cNvPr id="6" name="Afbeelding 5">
            <a:extLst>
              <a:ext uri="{FF2B5EF4-FFF2-40B4-BE49-F238E27FC236}">
                <a16:creationId xmlns:a16="http://schemas.microsoft.com/office/drawing/2014/main" id="{D31C7BF7-AEA1-EDF3-D405-D0478393E20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391887" y="3605163"/>
            <a:ext cx="2671948" cy="2528442"/>
          </a:xfrm>
          <a:prstGeom prst="rect">
            <a:avLst/>
          </a:prstGeom>
        </p:spPr>
      </p:pic>
      <p:pic>
        <p:nvPicPr>
          <p:cNvPr id="7" name="Picture 4">
            <a:extLst>
              <a:ext uri="{FF2B5EF4-FFF2-40B4-BE49-F238E27FC236}">
                <a16:creationId xmlns:a16="http://schemas.microsoft.com/office/drawing/2014/main" id="{438E8CB6-312D-D2B7-8334-BF31B245A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5738" y="3605163"/>
            <a:ext cx="2847723" cy="1898482"/>
          </a:xfrm>
          <a:prstGeom prst="rect">
            <a:avLst/>
          </a:prstGeom>
          <a:noFill/>
          <a:extLst>
            <a:ext uri="{909E8E84-426E-40DD-AFC4-6F175D3DCCD1}">
              <a14:hiddenFill xmlns:a14="http://schemas.microsoft.com/office/drawing/2010/main">
                <a:solidFill>
                  <a:srgbClr val="FFFFFF"/>
                </a:solidFill>
              </a14:hiddenFill>
            </a:ext>
          </a:extLst>
        </p:spPr>
      </p:pic>
      <p:sp>
        <p:nvSpPr>
          <p:cNvPr id="13" name="Rechthoek: afgeronde hoeken 12">
            <a:extLst>
              <a:ext uri="{FF2B5EF4-FFF2-40B4-BE49-F238E27FC236}">
                <a16:creationId xmlns:a16="http://schemas.microsoft.com/office/drawing/2014/main" id="{1CAE2EBB-159F-AC6C-D8A4-35C76FB5EE56}"/>
              </a:ext>
            </a:extLst>
          </p:cNvPr>
          <p:cNvSpPr/>
          <p:nvPr/>
        </p:nvSpPr>
        <p:spPr>
          <a:xfrm>
            <a:off x="1484417" y="5814869"/>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3D Point Cloud</a:t>
            </a:r>
          </a:p>
        </p:txBody>
      </p:sp>
      <p:sp>
        <p:nvSpPr>
          <p:cNvPr id="15" name="Rechthoek: afgeronde hoeken 14">
            <a:extLst>
              <a:ext uri="{FF2B5EF4-FFF2-40B4-BE49-F238E27FC236}">
                <a16:creationId xmlns:a16="http://schemas.microsoft.com/office/drawing/2014/main" id="{4BA64E8E-DAE8-3408-672B-E3C827EE6138}"/>
              </a:ext>
            </a:extLst>
          </p:cNvPr>
          <p:cNvSpPr/>
          <p:nvPr/>
        </p:nvSpPr>
        <p:spPr>
          <a:xfrm>
            <a:off x="8001991" y="5681497"/>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Generate Joints</a:t>
            </a:r>
          </a:p>
        </p:txBody>
      </p:sp>
      <p:cxnSp>
        <p:nvCxnSpPr>
          <p:cNvPr id="16" name="Rechte verbindingslijn met pijl 15">
            <a:extLst>
              <a:ext uri="{FF2B5EF4-FFF2-40B4-BE49-F238E27FC236}">
                <a16:creationId xmlns:a16="http://schemas.microsoft.com/office/drawing/2014/main" id="{D4D37759-4966-D4D3-AEC3-218049677A81}"/>
              </a:ext>
            </a:extLst>
          </p:cNvPr>
          <p:cNvCxnSpPr>
            <a:cxnSpLocks/>
          </p:cNvCxnSpPr>
          <p:nvPr/>
        </p:nvCxnSpPr>
        <p:spPr>
          <a:xfrm>
            <a:off x="2822404" y="4919202"/>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1608A652-1CFE-3F24-5BA1-E3459A676773}"/>
              </a:ext>
            </a:extLst>
          </p:cNvPr>
          <p:cNvCxnSpPr>
            <a:cxnSpLocks/>
          </p:cNvCxnSpPr>
          <p:nvPr/>
        </p:nvCxnSpPr>
        <p:spPr>
          <a:xfrm>
            <a:off x="7675554" y="4910144"/>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376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ITERATIONS</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Prototype Milling Scripts</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GB" sz="1600" dirty="0">
                <a:latin typeface="Franklin Gothic Book" panose="020B0503020102020204" pitchFamily="34" charset="0"/>
              </a:rPr>
              <a:t>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a:t>
            </a: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23" name="Afbeelding 22">
            <a:extLst>
              <a:ext uri="{FF2B5EF4-FFF2-40B4-BE49-F238E27FC236}">
                <a16:creationId xmlns:a16="http://schemas.microsoft.com/office/drawing/2014/main" id="{28D1C161-2BC6-C053-9520-B550C9F78947}"/>
              </a:ext>
            </a:extLst>
          </p:cNvPr>
          <p:cNvPicPr>
            <a:picLocks noChangeAspect="1"/>
          </p:cNvPicPr>
          <p:nvPr/>
        </p:nvPicPr>
        <p:blipFill>
          <a:blip r:embed="rId3"/>
          <a:stretch>
            <a:fillRect/>
          </a:stretch>
        </p:blipFill>
        <p:spPr>
          <a:xfrm>
            <a:off x="7400980" y="3265916"/>
            <a:ext cx="3858538" cy="2925474"/>
          </a:xfrm>
          <a:prstGeom prst="rect">
            <a:avLst/>
          </a:prstGeom>
        </p:spPr>
      </p:pic>
      <p:grpSp>
        <p:nvGrpSpPr>
          <p:cNvPr id="31" name="Groep 30">
            <a:extLst>
              <a:ext uri="{FF2B5EF4-FFF2-40B4-BE49-F238E27FC236}">
                <a16:creationId xmlns:a16="http://schemas.microsoft.com/office/drawing/2014/main" id="{CD6FDB99-3D1F-FAF2-CC48-561080DB75B8}"/>
              </a:ext>
            </a:extLst>
          </p:cNvPr>
          <p:cNvGrpSpPr/>
          <p:nvPr/>
        </p:nvGrpSpPr>
        <p:grpSpPr>
          <a:xfrm>
            <a:off x="2393494" y="3265916"/>
            <a:ext cx="4795053" cy="3435350"/>
            <a:chOff x="-4032" y="3422650"/>
            <a:chExt cx="4795053" cy="3435350"/>
          </a:xfrm>
        </p:grpSpPr>
        <p:pic>
          <p:nvPicPr>
            <p:cNvPr id="13" name="Afbeelding 12">
              <a:extLst>
                <a:ext uri="{FF2B5EF4-FFF2-40B4-BE49-F238E27FC236}">
                  <a16:creationId xmlns:a16="http://schemas.microsoft.com/office/drawing/2014/main" id="{3A4E9A9C-FFF8-9C09-85A1-35F885DEE6C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402" b="96795" l="3827" r="95153">
                          <a14:foregroundMark x1="7653" y1="92521" x2="7653" y2="92521"/>
                          <a14:foregroundMark x1="7653" y1="96795" x2="7653" y2="96795"/>
                          <a14:foregroundMark x1="3827" y1="92094" x2="3827" y2="92094"/>
                          <a14:foregroundMark x1="90306" y1="45085" x2="90306" y2="45085"/>
                          <a14:foregroundMark x1="95153" y1="42735" x2="95153" y2="42735"/>
                          <a14:foregroundMark x1="50765" y1="96795" x2="50765" y2="96795"/>
                        </a14:backgroundRemoval>
                      </a14:imgEffect>
                    </a14:imgLayer>
                  </a14:imgProps>
                </a:ext>
              </a:extLst>
            </a:blip>
            <a:stretch>
              <a:fillRect/>
            </a:stretch>
          </p:blipFill>
          <p:spPr>
            <a:xfrm>
              <a:off x="-4032" y="3422650"/>
              <a:ext cx="2877473" cy="3435350"/>
            </a:xfrm>
            <a:prstGeom prst="rect">
              <a:avLst/>
            </a:prstGeom>
          </p:spPr>
        </p:pic>
        <p:pic>
          <p:nvPicPr>
            <p:cNvPr id="20" name="Afbeelding 19">
              <a:extLst>
                <a:ext uri="{FF2B5EF4-FFF2-40B4-BE49-F238E27FC236}">
                  <a16:creationId xmlns:a16="http://schemas.microsoft.com/office/drawing/2014/main" id="{DD1484FD-F299-37A9-D354-CEE99A4B207B}"/>
                </a:ext>
              </a:extLst>
            </p:cNvPr>
            <p:cNvPicPr>
              <a:picLocks noChangeAspect="1"/>
            </p:cNvPicPr>
            <p:nvPr/>
          </p:nvPicPr>
          <p:blipFill>
            <a:blip r:embed="rId6"/>
            <a:stretch>
              <a:fillRect/>
            </a:stretch>
          </p:blipFill>
          <p:spPr>
            <a:xfrm>
              <a:off x="2873441" y="3435351"/>
              <a:ext cx="1917580" cy="2332495"/>
            </a:xfrm>
            <a:prstGeom prst="rect">
              <a:avLst/>
            </a:prstGeom>
          </p:spPr>
        </p:pic>
        <p:cxnSp>
          <p:nvCxnSpPr>
            <p:cNvPr id="27" name="Rechte verbindingslijn met pijl 26">
              <a:extLst>
                <a:ext uri="{FF2B5EF4-FFF2-40B4-BE49-F238E27FC236}">
                  <a16:creationId xmlns:a16="http://schemas.microsoft.com/office/drawing/2014/main" id="{12C3DA66-FB94-E708-01A6-02BFCC366B45}"/>
                </a:ext>
              </a:extLst>
            </p:cNvPr>
            <p:cNvCxnSpPr>
              <a:cxnSpLocks/>
            </p:cNvCxnSpPr>
            <p:nvPr/>
          </p:nvCxnSpPr>
          <p:spPr>
            <a:xfrm flipH="1">
              <a:off x="1434704" y="5140325"/>
              <a:ext cx="1438737" cy="6275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3" name="Afbeelding 32">
            <a:extLst>
              <a:ext uri="{FF2B5EF4-FFF2-40B4-BE49-F238E27FC236}">
                <a16:creationId xmlns:a16="http://schemas.microsoft.com/office/drawing/2014/main" id="{1976D700-6698-03AE-CC3F-61FBC0C946FC}"/>
              </a:ext>
            </a:extLst>
          </p:cNvPr>
          <p:cNvPicPr>
            <a:picLocks noChangeAspect="1"/>
          </p:cNvPicPr>
          <p:nvPr/>
        </p:nvPicPr>
        <p:blipFill>
          <a:blip r:embed="rId7"/>
          <a:stretch>
            <a:fillRect/>
          </a:stretch>
        </p:blipFill>
        <p:spPr>
          <a:xfrm>
            <a:off x="7440283" y="232221"/>
            <a:ext cx="3779933" cy="2825704"/>
          </a:xfrm>
          <a:prstGeom prst="rect">
            <a:avLst/>
          </a:prstGeom>
        </p:spPr>
      </p:pic>
    </p:spTree>
    <p:extLst>
      <p:ext uri="{BB962C8B-B14F-4D97-AF65-F5344CB8AC3E}">
        <p14:creationId xmlns:p14="http://schemas.microsoft.com/office/powerpoint/2010/main" val="3746619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CONTRIBUTION</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Joint Transition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process for the final joint transition is as follows: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1. Import the point cloud.</a:t>
            </a:r>
            <a:br>
              <a:rPr lang="en-GB" sz="1600" dirty="0">
                <a:latin typeface="Franklin Gothic Book" panose="020B0503020102020204" pitchFamily="34" charset="0"/>
              </a:rPr>
            </a:br>
            <a:r>
              <a:rPr lang="en-GB" sz="1600" dirty="0">
                <a:latin typeface="Franklin Gothic Book" panose="020B0503020102020204" pitchFamily="34" charset="0"/>
              </a:rPr>
              <a:t>    		2. Divide the branch into parts.</a:t>
            </a:r>
            <a:br>
              <a:rPr lang="en-GB" sz="1600" dirty="0">
                <a:latin typeface="Franklin Gothic Book" panose="020B0503020102020204" pitchFamily="34" charset="0"/>
              </a:rPr>
            </a:br>
            <a:r>
              <a:rPr lang="en-GB" sz="1600" dirty="0">
                <a:latin typeface="Franklin Gothic Book" panose="020B0503020102020204" pitchFamily="34" charset="0"/>
              </a:rPr>
              <a:t>    		3. Grab the plane from the base of the branch.</a:t>
            </a:r>
            <a:br>
              <a:rPr lang="en-GB" sz="1600" dirty="0">
                <a:latin typeface="Franklin Gothic Book" panose="020B0503020102020204" pitchFamily="34" charset="0"/>
              </a:rPr>
            </a:br>
            <a:r>
              <a:rPr lang="en-GB" sz="1600" dirty="0">
                <a:latin typeface="Franklin Gothic Book" panose="020B0503020102020204" pitchFamily="34" charset="0"/>
              </a:rPr>
              <a:t>    		4. Get the widest diameter of the branch.</a:t>
            </a:r>
            <a:br>
              <a:rPr lang="en-GB" sz="1600" dirty="0">
                <a:latin typeface="Franklin Gothic Book" panose="020B0503020102020204" pitchFamily="34" charset="0"/>
              </a:rPr>
            </a:br>
            <a:r>
              <a:rPr lang="en-GB" sz="1600" dirty="0">
                <a:latin typeface="Franklin Gothic Book" panose="020B0503020102020204" pitchFamily="34" charset="0"/>
              </a:rPr>
              <a:t>    		5. Create the shape we want to mill into the wood.</a:t>
            </a:r>
            <a:br>
              <a:rPr lang="en-GB" sz="1600" dirty="0">
                <a:latin typeface="Franklin Gothic Book" panose="020B0503020102020204" pitchFamily="34" charset="0"/>
              </a:rPr>
            </a:br>
            <a:r>
              <a:rPr lang="en-GB" sz="1600" dirty="0">
                <a:latin typeface="Franklin Gothic Book" panose="020B0503020102020204" pitchFamily="34" charset="0"/>
              </a:rPr>
              <a:t>    		6. Create milling paths to achieve the desired shape.</a:t>
            </a:r>
            <a:br>
              <a:rPr lang="en-GB" sz="1600" dirty="0">
                <a:latin typeface="Franklin Gothic Book" panose="020B0503020102020204" pitchFamily="34" charset="0"/>
              </a:rPr>
            </a:br>
            <a:r>
              <a:rPr lang="en-GB" sz="1600" dirty="0">
                <a:latin typeface="Franklin Gothic Book" panose="020B0503020102020204" pitchFamily="34" charset="0"/>
              </a:rPr>
              <a:t>   		7.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D2113C26-FD28-D04E-0C6A-D1960F86715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0" y="3723916"/>
            <a:ext cx="2671948" cy="2528442"/>
          </a:xfrm>
          <a:prstGeom prst="rect">
            <a:avLst/>
          </a:prstGeom>
        </p:spPr>
      </p:pic>
      <p:pic>
        <p:nvPicPr>
          <p:cNvPr id="4" name="Afbeelding 3">
            <a:extLst>
              <a:ext uri="{FF2B5EF4-FFF2-40B4-BE49-F238E27FC236}">
                <a16:creationId xmlns:a16="http://schemas.microsoft.com/office/drawing/2014/main" id="{182B1F66-B47F-5CA7-E11A-0E6E048D1F2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4988" b="85504" l="10881" r="96373">
                        <a14:foregroundMark x1="62953" y1="14988" x2="62953" y2="14988"/>
                        <a14:foregroundMark x1="93005" y1="34152" x2="93005" y2="34152"/>
                        <a14:foregroundMark x1="14767" y1="85012" x2="14767" y2="85012"/>
                        <a14:foregroundMark x1="14767" y1="79853" x2="14767" y2="79853"/>
                        <a14:foregroundMark x1="14508" y1="85749" x2="14508" y2="85749"/>
                        <a14:foregroundMark x1="17876" y1="85012" x2="17876" y2="85012"/>
                        <a14:foregroundMark x1="10881" y1="80590" x2="10881" y2="80590"/>
                        <a14:foregroundMark x1="96373" y1="33415" x2="96373" y2="33415"/>
                      </a14:backgroundRemoval>
                    </a14:imgEffect>
                  </a14:imgLayer>
                </a14:imgProps>
              </a:ext>
            </a:extLst>
          </a:blip>
          <a:srcRect l="6968" t="9445" b="8480"/>
          <a:stretch/>
        </p:blipFill>
        <p:spPr>
          <a:xfrm>
            <a:off x="1643714" y="3723916"/>
            <a:ext cx="2718132" cy="2528442"/>
          </a:xfrm>
          <a:prstGeom prst="rect">
            <a:avLst/>
          </a:prstGeom>
        </p:spPr>
      </p:pic>
      <p:grpSp>
        <p:nvGrpSpPr>
          <p:cNvPr id="9" name="Groep 8">
            <a:extLst>
              <a:ext uri="{FF2B5EF4-FFF2-40B4-BE49-F238E27FC236}">
                <a16:creationId xmlns:a16="http://schemas.microsoft.com/office/drawing/2014/main" id="{FD4E924A-7372-9DD3-EE8D-0B2BC711308D}"/>
              </a:ext>
            </a:extLst>
          </p:cNvPr>
          <p:cNvGrpSpPr/>
          <p:nvPr/>
        </p:nvGrpSpPr>
        <p:grpSpPr>
          <a:xfrm>
            <a:off x="3306899" y="3134084"/>
            <a:ext cx="2872440" cy="3363313"/>
            <a:chOff x="3306899" y="3134084"/>
            <a:chExt cx="2872440" cy="3363313"/>
          </a:xfrm>
        </p:grpSpPr>
        <p:pic>
          <p:nvPicPr>
            <p:cNvPr id="5" name="Afbeelding 4">
              <a:extLst>
                <a:ext uri="{FF2B5EF4-FFF2-40B4-BE49-F238E27FC236}">
                  <a16:creationId xmlns:a16="http://schemas.microsoft.com/office/drawing/2014/main" id="{F5BCAB8D-50A5-1FB6-50E3-5BA85B89AE3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284" b="95756" l="6812" r="95095">
                          <a14:foregroundMark x1="13079" y1="86472" x2="7084" y2="95491"/>
                          <a14:foregroundMark x1="16894" y1="96286" x2="16894" y2="96286"/>
                          <a14:foregroundMark x1="90463" y1="40318" x2="90463" y2="40318"/>
                          <a14:foregroundMark x1="95095" y1="38196" x2="95095" y2="38196"/>
                        </a14:backgroundRemoval>
                      </a14:imgEffect>
                    </a14:imgLayer>
                  </a14:imgProps>
                </a:ext>
              </a:extLst>
            </a:blip>
            <a:stretch>
              <a:fillRect/>
            </a:stretch>
          </p:blipFill>
          <p:spPr>
            <a:xfrm>
              <a:off x="3624828" y="3134084"/>
              <a:ext cx="2554511" cy="2677377"/>
            </a:xfrm>
            <a:prstGeom prst="rect">
              <a:avLst/>
            </a:prstGeom>
          </p:spPr>
        </p:pic>
        <p:pic>
          <p:nvPicPr>
            <p:cNvPr id="8" name="Afbeelding 7">
              <a:extLst>
                <a:ext uri="{FF2B5EF4-FFF2-40B4-BE49-F238E27FC236}">
                  <a16:creationId xmlns:a16="http://schemas.microsoft.com/office/drawing/2014/main" id="{E43995F8-82ED-AB8E-8EA4-7A6EBEDFE14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306899" y="5896341"/>
              <a:ext cx="719575" cy="601056"/>
            </a:xfrm>
            <a:prstGeom prst="rect">
              <a:avLst/>
            </a:prstGeom>
          </p:spPr>
        </p:pic>
      </p:grpSp>
      <p:pic>
        <p:nvPicPr>
          <p:cNvPr id="10" name="Afbeelding 9">
            <a:extLst>
              <a:ext uri="{FF2B5EF4-FFF2-40B4-BE49-F238E27FC236}">
                <a16:creationId xmlns:a16="http://schemas.microsoft.com/office/drawing/2014/main" id="{14EFA21A-9309-F94D-819D-1E447EE88FEC}"/>
              </a:ext>
            </a:extLst>
          </p:cNvPr>
          <p:cNvPicPr>
            <a:picLocks noChangeAspect="1"/>
          </p:cNvPicPr>
          <p:nvPr/>
        </p:nvPicPr>
        <p:blipFill>
          <a:blip r:embed="rId11"/>
          <a:stretch>
            <a:fillRect/>
          </a:stretch>
        </p:blipFill>
        <p:spPr>
          <a:xfrm>
            <a:off x="4386209" y="5896342"/>
            <a:ext cx="749701" cy="601055"/>
          </a:xfrm>
          <a:prstGeom prst="rect">
            <a:avLst/>
          </a:prstGeom>
        </p:spPr>
      </p:pic>
      <p:pic>
        <p:nvPicPr>
          <p:cNvPr id="11" name="Afbeelding 10">
            <a:extLst>
              <a:ext uri="{FF2B5EF4-FFF2-40B4-BE49-F238E27FC236}">
                <a16:creationId xmlns:a16="http://schemas.microsoft.com/office/drawing/2014/main" id="{859D74B9-EB01-8880-719C-F45926183A0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09" b="93238" l="9728" r="89494">
                        <a14:foregroundMark x1="36965" y1="90391" x2="36965" y2="90391"/>
                        <a14:foregroundMark x1="36965" y1="93238" x2="36965" y2="93238"/>
                      </a14:backgroundRemoval>
                    </a14:imgEffect>
                  </a14:imgLayer>
                </a14:imgProps>
              </a:ext>
            </a:extLst>
          </a:blip>
          <a:stretch>
            <a:fillRect/>
          </a:stretch>
        </p:blipFill>
        <p:spPr>
          <a:xfrm>
            <a:off x="4796310" y="4748290"/>
            <a:ext cx="1036832" cy="1133656"/>
          </a:xfrm>
          <a:prstGeom prst="rect">
            <a:avLst/>
          </a:prstGeom>
        </p:spPr>
      </p:pic>
      <p:pic>
        <p:nvPicPr>
          <p:cNvPr id="13" name="Afbeelding 12">
            <a:extLst>
              <a:ext uri="{FF2B5EF4-FFF2-40B4-BE49-F238E27FC236}">
                <a16:creationId xmlns:a16="http://schemas.microsoft.com/office/drawing/2014/main" id="{EFA7FC2C-431E-0154-B4A3-1E26669ECC16}"/>
              </a:ext>
            </a:extLst>
          </p:cNvPr>
          <p:cNvPicPr>
            <a:picLocks noChangeAspect="1"/>
          </p:cNvPicPr>
          <p:nvPr/>
        </p:nvPicPr>
        <p:blipFill rotWithShape="1">
          <a:blip r:embed="rId14"/>
          <a:srcRect l="27893"/>
          <a:stretch/>
        </p:blipFill>
        <p:spPr>
          <a:xfrm>
            <a:off x="8396813" y="4796901"/>
            <a:ext cx="1074482" cy="1821261"/>
          </a:xfrm>
          <a:prstGeom prst="rect">
            <a:avLst/>
          </a:prstGeom>
        </p:spPr>
      </p:pic>
      <p:pic>
        <p:nvPicPr>
          <p:cNvPr id="14" name="Afbeelding 13">
            <a:extLst>
              <a:ext uri="{FF2B5EF4-FFF2-40B4-BE49-F238E27FC236}">
                <a16:creationId xmlns:a16="http://schemas.microsoft.com/office/drawing/2014/main" id="{53A486EC-EFD8-F37F-F926-F9C6EBD739EF}"/>
              </a:ext>
            </a:extLst>
          </p:cNvPr>
          <p:cNvPicPr>
            <a:picLocks noChangeAspect="1"/>
          </p:cNvPicPr>
          <p:nvPr/>
        </p:nvPicPr>
        <p:blipFill>
          <a:blip r:embed="rId15"/>
          <a:stretch>
            <a:fillRect/>
          </a:stretch>
        </p:blipFill>
        <p:spPr>
          <a:xfrm>
            <a:off x="7012887" y="4847615"/>
            <a:ext cx="1590598" cy="1718461"/>
          </a:xfrm>
          <a:prstGeom prst="rect">
            <a:avLst/>
          </a:prstGeom>
        </p:spPr>
      </p:pic>
      <p:pic>
        <p:nvPicPr>
          <p:cNvPr id="15" name="Afbeelding 14">
            <a:extLst>
              <a:ext uri="{FF2B5EF4-FFF2-40B4-BE49-F238E27FC236}">
                <a16:creationId xmlns:a16="http://schemas.microsoft.com/office/drawing/2014/main" id="{B3ACB395-6778-330E-F063-30A17C51E10D}"/>
              </a:ext>
            </a:extLst>
          </p:cNvPr>
          <p:cNvPicPr>
            <a:picLocks noChangeAspect="1"/>
          </p:cNvPicPr>
          <p:nvPr/>
        </p:nvPicPr>
        <p:blipFill>
          <a:blip r:embed="rId16"/>
          <a:stretch>
            <a:fillRect/>
          </a:stretch>
        </p:blipFill>
        <p:spPr>
          <a:xfrm>
            <a:off x="8517000" y="3504124"/>
            <a:ext cx="1556976" cy="1729927"/>
          </a:xfrm>
          <a:prstGeom prst="rect">
            <a:avLst/>
          </a:prstGeom>
        </p:spPr>
      </p:pic>
      <p:pic>
        <p:nvPicPr>
          <p:cNvPr id="16" name="Afbeelding 15">
            <a:extLst>
              <a:ext uri="{FF2B5EF4-FFF2-40B4-BE49-F238E27FC236}">
                <a16:creationId xmlns:a16="http://schemas.microsoft.com/office/drawing/2014/main" id="{A9B34962-126F-2A8C-181A-D2026A750DB0}"/>
              </a:ext>
            </a:extLst>
          </p:cNvPr>
          <p:cNvPicPr>
            <a:picLocks noChangeAspect="1"/>
          </p:cNvPicPr>
          <p:nvPr/>
        </p:nvPicPr>
        <p:blipFill>
          <a:blip r:embed="rId17"/>
          <a:stretch>
            <a:fillRect/>
          </a:stretch>
        </p:blipFill>
        <p:spPr>
          <a:xfrm>
            <a:off x="6996837" y="3538997"/>
            <a:ext cx="1852540" cy="1728046"/>
          </a:xfrm>
          <a:prstGeom prst="rect">
            <a:avLst/>
          </a:prstGeom>
        </p:spPr>
      </p:pic>
      <p:pic>
        <p:nvPicPr>
          <p:cNvPr id="12" name="Afbeelding 11">
            <a:extLst>
              <a:ext uri="{FF2B5EF4-FFF2-40B4-BE49-F238E27FC236}">
                <a16:creationId xmlns:a16="http://schemas.microsoft.com/office/drawing/2014/main" id="{8A619C2E-1485-A67A-DF3D-0CC71DC205C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31" b="90508" l="9705" r="89873">
                        <a14:foregroundMark x1="29114" y1="90508" x2="29114" y2="90508"/>
                      </a14:backgroundRemoval>
                    </a14:imgEffect>
                  </a14:imgLayer>
                </a14:imgProps>
              </a:ext>
            </a:extLst>
          </a:blip>
          <a:stretch>
            <a:fillRect/>
          </a:stretch>
        </p:blipFill>
        <p:spPr>
          <a:xfrm>
            <a:off x="5940369" y="4736858"/>
            <a:ext cx="1172958" cy="1460011"/>
          </a:xfrm>
          <a:prstGeom prst="rect">
            <a:avLst/>
          </a:prstGeom>
        </p:spPr>
      </p:pic>
      <p:pic>
        <p:nvPicPr>
          <p:cNvPr id="17" name="Afbeelding 16">
            <a:extLst>
              <a:ext uri="{FF2B5EF4-FFF2-40B4-BE49-F238E27FC236}">
                <a16:creationId xmlns:a16="http://schemas.microsoft.com/office/drawing/2014/main" id="{39371D51-B4D7-BC9D-4EDC-533198524214}"/>
              </a:ext>
            </a:extLst>
          </p:cNvPr>
          <p:cNvPicPr>
            <a:picLocks noChangeAspect="1"/>
          </p:cNvPicPr>
          <p:nvPr/>
        </p:nvPicPr>
        <p:blipFill rotWithShape="1">
          <a:blip r:embed="rId20"/>
          <a:srcRect l="11316"/>
          <a:stretch/>
        </p:blipFill>
        <p:spPr>
          <a:xfrm>
            <a:off x="9892806" y="3995349"/>
            <a:ext cx="1881219" cy="2327156"/>
          </a:xfrm>
          <a:prstGeom prst="rect">
            <a:avLst/>
          </a:prstGeom>
        </p:spPr>
      </p:pic>
      <p:pic>
        <p:nvPicPr>
          <p:cNvPr id="19" name="Afbeelding 18">
            <a:extLst>
              <a:ext uri="{FF2B5EF4-FFF2-40B4-BE49-F238E27FC236}">
                <a16:creationId xmlns:a16="http://schemas.microsoft.com/office/drawing/2014/main" id="{004A1F6D-DC33-E6BB-FDCB-0F872FF725DB}"/>
              </a:ext>
            </a:extLst>
          </p:cNvPr>
          <p:cNvPicPr>
            <a:picLocks noChangeAspect="1"/>
          </p:cNvPicPr>
          <p:nvPr/>
        </p:nvPicPr>
        <p:blipFill>
          <a:blip r:embed="rId21"/>
          <a:stretch>
            <a:fillRect/>
          </a:stretch>
        </p:blipFill>
        <p:spPr>
          <a:xfrm>
            <a:off x="9593282" y="976596"/>
            <a:ext cx="2351068" cy="2511366"/>
          </a:xfrm>
          <a:prstGeom prst="rect">
            <a:avLst/>
          </a:prstGeom>
        </p:spPr>
      </p:pic>
      <p:grpSp>
        <p:nvGrpSpPr>
          <p:cNvPr id="20" name="Groep 19">
            <a:extLst>
              <a:ext uri="{FF2B5EF4-FFF2-40B4-BE49-F238E27FC236}">
                <a16:creationId xmlns:a16="http://schemas.microsoft.com/office/drawing/2014/main" id="{F668B68E-72D5-B20D-7327-68E84654510E}"/>
              </a:ext>
            </a:extLst>
          </p:cNvPr>
          <p:cNvGrpSpPr/>
          <p:nvPr/>
        </p:nvGrpSpPr>
        <p:grpSpPr>
          <a:xfrm>
            <a:off x="6730024" y="799758"/>
            <a:ext cx="3033828" cy="2147756"/>
            <a:chOff x="5995628" y="4524983"/>
            <a:chExt cx="3033828" cy="2147756"/>
          </a:xfrm>
        </p:grpSpPr>
        <p:pic>
          <p:nvPicPr>
            <p:cNvPr id="21" name="Afbeelding 20" descr="Afbeelding met vis&#10;&#10;Automatisch gegenereerde beschrijving">
              <a:extLst>
                <a:ext uri="{FF2B5EF4-FFF2-40B4-BE49-F238E27FC236}">
                  <a16:creationId xmlns:a16="http://schemas.microsoft.com/office/drawing/2014/main" id="{7955929E-CBDE-4598-440B-06D6AD03B9C4}"/>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00" b="90000" l="10000" r="97361">
                          <a14:foregroundMark x1="70556" y1="55741" x2="92639" y2="39444"/>
                          <a14:foregroundMark x1="92639" y1="39444" x2="97361" y2="28333"/>
                        </a14:backgroundRemoval>
                      </a14:imgEffect>
                    </a14:imgLayer>
                  </a14:imgProps>
                </a:ext>
              </a:extLst>
            </a:blip>
            <a:srcRect t="19580" r="16454"/>
            <a:stretch/>
          </p:blipFill>
          <p:spPr>
            <a:xfrm>
              <a:off x="6776961" y="4524983"/>
              <a:ext cx="2252495" cy="1626156"/>
            </a:xfrm>
            <a:prstGeom prst="rect">
              <a:avLst/>
            </a:prstGeom>
          </p:spPr>
        </p:pic>
        <p:pic>
          <p:nvPicPr>
            <p:cNvPr id="22" name="Afbeelding 21" descr="Afbeelding met gereedschap&#10;&#10;Automatisch gegenereerde beschrijving">
              <a:extLst>
                <a:ext uri="{FF2B5EF4-FFF2-40B4-BE49-F238E27FC236}">
                  <a16:creationId xmlns:a16="http://schemas.microsoft.com/office/drawing/2014/main" id="{617C25C0-B2FF-D5BA-E3E6-59CCD32C5586}"/>
                </a:ext>
              </a:extLst>
            </p:cNvPr>
            <p:cNvPicPr>
              <a:picLocks noChangeAspect="1"/>
            </p:cNvPicPr>
            <p:nvPr/>
          </p:nvPicPr>
          <p:blipFill rotWithShape="1">
            <a:blip r:embed="rId24"/>
            <a:srcRect l="18453" t="24705" b="38344"/>
            <a:stretch/>
          </p:blipFill>
          <p:spPr>
            <a:xfrm>
              <a:off x="5995628" y="5641702"/>
              <a:ext cx="3033828" cy="1031037"/>
            </a:xfrm>
            <a:prstGeom prst="rect">
              <a:avLst/>
            </a:prstGeom>
          </p:spPr>
        </p:pic>
      </p:grpSp>
      <p:cxnSp>
        <p:nvCxnSpPr>
          <p:cNvPr id="23" name="Rechte verbindingslijn met pijl 22">
            <a:extLst>
              <a:ext uri="{FF2B5EF4-FFF2-40B4-BE49-F238E27FC236}">
                <a16:creationId xmlns:a16="http://schemas.microsoft.com/office/drawing/2014/main" id="{977582CA-67C7-2579-4EA6-1E9DEB572711}"/>
              </a:ext>
            </a:extLst>
          </p:cNvPr>
          <p:cNvCxnSpPr>
            <a:cxnSpLocks/>
          </p:cNvCxnSpPr>
          <p:nvPr/>
        </p:nvCxnSpPr>
        <p:spPr>
          <a:xfrm>
            <a:off x="990841"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02EC07F5-A458-9421-AFA2-6632E9270E3D}"/>
              </a:ext>
            </a:extLst>
          </p:cNvPr>
          <p:cNvCxnSpPr>
            <a:cxnSpLocks/>
          </p:cNvCxnSpPr>
          <p:nvPr/>
        </p:nvCxnSpPr>
        <p:spPr>
          <a:xfrm>
            <a:off x="2685110"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ABEC1843-CECF-1747-1595-EE6521CB33BE}"/>
              </a:ext>
            </a:extLst>
          </p:cNvPr>
          <p:cNvCxnSpPr>
            <a:cxnSpLocks/>
          </p:cNvCxnSpPr>
          <p:nvPr/>
        </p:nvCxnSpPr>
        <p:spPr>
          <a:xfrm>
            <a:off x="4249210" y="5631721"/>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B25E9876-7D34-4711-6BAF-FFD0A9A5E2D4}"/>
              </a:ext>
            </a:extLst>
          </p:cNvPr>
          <p:cNvCxnSpPr>
            <a:cxnSpLocks/>
          </p:cNvCxnSpPr>
          <p:nvPr/>
        </p:nvCxnSpPr>
        <p:spPr>
          <a:xfrm>
            <a:off x="5498831"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B46EBB6-0A1C-D1B9-ACFD-41E3BDD8BA54}"/>
              </a:ext>
            </a:extLst>
          </p:cNvPr>
          <p:cNvCxnSpPr>
            <a:cxnSpLocks/>
          </p:cNvCxnSpPr>
          <p:nvPr/>
        </p:nvCxnSpPr>
        <p:spPr>
          <a:xfrm>
            <a:off x="68583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4858AD5B-1668-6C27-8D40-09C46A50D962}"/>
              </a:ext>
            </a:extLst>
          </p:cNvPr>
          <p:cNvCxnSpPr>
            <a:cxnSpLocks/>
          </p:cNvCxnSpPr>
          <p:nvPr/>
        </p:nvCxnSpPr>
        <p:spPr>
          <a:xfrm>
            <a:off x="93457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CE981421-CA08-449B-301D-CE79A8D04454}"/>
              </a:ext>
            </a:extLst>
          </p:cNvPr>
          <p:cNvCxnSpPr>
            <a:cxnSpLocks/>
          </p:cNvCxnSpPr>
          <p:nvPr/>
        </p:nvCxnSpPr>
        <p:spPr>
          <a:xfrm flipV="1">
            <a:off x="11065648" y="3265714"/>
            <a:ext cx="0" cy="6073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0C7F2C35-DA8B-8079-87CC-3593405E44BD}"/>
              </a:ext>
            </a:extLst>
          </p:cNvPr>
          <p:cNvCxnSpPr>
            <a:cxnSpLocks/>
          </p:cNvCxnSpPr>
          <p:nvPr/>
        </p:nvCxnSpPr>
        <p:spPr>
          <a:xfrm flipH="1">
            <a:off x="9892806" y="1339703"/>
            <a:ext cx="6524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kstvak 37">
            <a:extLst>
              <a:ext uri="{FF2B5EF4-FFF2-40B4-BE49-F238E27FC236}">
                <a16:creationId xmlns:a16="http://schemas.microsoft.com/office/drawing/2014/main" id="{24192EB1-1B95-43BE-A351-70ED67E9CB3D}"/>
              </a:ext>
            </a:extLst>
          </p:cNvPr>
          <p:cNvSpPr txBox="1"/>
          <p:nvPr/>
        </p:nvSpPr>
        <p:spPr>
          <a:xfrm>
            <a:off x="793420" y="6091672"/>
            <a:ext cx="440633" cy="461665"/>
          </a:xfrm>
          <a:prstGeom prst="rect">
            <a:avLst/>
          </a:prstGeom>
          <a:noFill/>
        </p:spPr>
        <p:txBody>
          <a:bodyPr wrap="none" rtlCol="0">
            <a:spAutoFit/>
          </a:bodyPr>
          <a:lstStyle/>
          <a:p>
            <a:r>
              <a:rPr lang="en-GB" sz="2400" dirty="0">
                <a:latin typeface="Franklin Gothic Book" panose="020B0503020102020204" pitchFamily="34" charset="0"/>
              </a:rPr>
              <a:t>1.</a:t>
            </a:r>
            <a:endParaRPr lang="nl-NL" sz="2400" dirty="0">
              <a:latin typeface="Franklin Gothic Book" panose="020B0503020102020204" pitchFamily="34" charset="0"/>
            </a:endParaRPr>
          </a:p>
        </p:txBody>
      </p:sp>
      <p:sp>
        <p:nvSpPr>
          <p:cNvPr id="39" name="Tekstvak 38">
            <a:extLst>
              <a:ext uri="{FF2B5EF4-FFF2-40B4-BE49-F238E27FC236}">
                <a16:creationId xmlns:a16="http://schemas.microsoft.com/office/drawing/2014/main" id="{20FBFCC9-84D5-2D1C-6B6A-343C56128779}"/>
              </a:ext>
            </a:extLst>
          </p:cNvPr>
          <p:cNvSpPr txBox="1"/>
          <p:nvPr/>
        </p:nvSpPr>
        <p:spPr>
          <a:xfrm>
            <a:off x="2270896" y="6091672"/>
            <a:ext cx="442750" cy="461665"/>
          </a:xfrm>
          <a:prstGeom prst="rect">
            <a:avLst/>
          </a:prstGeom>
          <a:noFill/>
        </p:spPr>
        <p:txBody>
          <a:bodyPr wrap="none" rtlCol="0">
            <a:spAutoFit/>
          </a:bodyPr>
          <a:lstStyle/>
          <a:p>
            <a:r>
              <a:rPr lang="en-GB" sz="2400" dirty="0">
                <a:latin typeface="Franklin Gothic Book" panose="020B0503020102020204" pitchFamily="34" charset="0"/>
              </a:rPr>
              <a:t>2.</a:t>
            </a:r>
            <a:endParaRPr lang="nl-NL" sz="2400" dirty="0">
              <a:latin typeface="Franklin Gothic Book" panose="020B0503020102020204" pitchFamily="34" charset="0"/>
            </a:endParaRPr>
          </a:p>
        </p:txBody>
      </p:sp>
      <p:sp>
        <p:nvSpPr>
          <p:cNvPr id="40" name="Tekstvak 39">
            <a:extLst>
              <a:ext uri="{FF2B5EF4-FFF2-40B4-BE49-F238E27FC236}">
                <a16:creationId xmlns:a16="http://schemas.microsoft.com/office/drawing/2014/main" id="{76E954D3-C493-309A-4532-5E3D465F51CA}"/>
              </a:ext>
            </a:extLst>
          </p:cNvPr>
          <p:cNvSpPr txBox="1"/>
          <p:nvPr/>
        </p:nvSpPr>
        <p:spPr>
          <a:xfrm>
            <a:off x="3969107" y="6091959"/>
            <a:ext cx="442750" cy="461665"/>
          </a:xfrm>
          <a:prstGeom prst="rect">
            <a:avLst/>
          </a:prstGeom>
          <a:noFill/>
        </p:spPr>
        <p:txBody>
          <a:bodyPr wrap="none" rtlCol="0">
            <a:spAutoFit/>
          </a:bodyPr>
          <a:lstStyle/>
          <a:p>
            <a:r>
              <a:rPr lang="en-GB" sz="2400" dirty="0">
                <a:latin typeface="Franklin Gothic Book" panose="020B0503020102020204" pitchFamily="34" charset="0"/>
              </a:rPr>
              <a:t>3.</a:t>
            </a:r>
            <a:endParaRPr lang="nl-NL" sz="2400" dirty="0">
              <a:latin typeface="Franklin Gothic Book" panose="020B0503020102020204" pitchFamily="34" charset="0"/>
            </a:endParaRPr>
          </a:p>
        </p:txBody>
      </p:sp>
      <p:sp>
        <p:nvSpPr>
          <p:cNvPr id="41" name="Tekstvak 40">
            <a:extLst>
              <a:ext uri="{FF2B5EF4-FFF2-40B4-BE49-F238E27FC236}">
                <a16:creationId xmlns:a16="http://schemas.microsoft.com/office/drawing/2014/main" id="{7AD2CBC2-225D-50EF-0A47-BB4DE0392805}"/>
              </a:ext>
            </a:extLst>
          </p:cNvPr>
          <p:cNvSpPr txBox="1"/>
          <p:nvPr/>
        </p:nvSpPr>
        <p:spPr>
          <a:xfrm>
            <a:off x="5308293" y="6086595"/>
            <a:ext cx="442750" cy="461665"/>
          </a:xfrm>
          <a:prstGeom prst="rect">
            <a:avLst/>
          </a:prstGeom>
          <a:noFill/>
        </p:spPr>
        <p:txBody>
          <a:bodyPr wrap="none" rtlCol="0">
            <a:spAutoFit/>
          </a:bodyPr>
          <a:lstStyle/>
          <a:p>
            <a:r>
              <a:rPr lang="en-GB" sz="2400" dirty="0">
                <a:latin typeface="Franklin Gothic Book" panose="020B0503020102020204" pitchFamily="34" charset="0"/>
              </a:rPr>
              <a:t>4.</a:t>
            </a:r>
            <a:endParaRPr lang="nl-NL" sz="2400" dirty="0">
              <a:latin typeface="Franklin Gothic Book" panose="020B0503020102020204" pitchFamily="34" charset="0"/>
            </a:endParaRPr>
          </a:p>
        </p:txBody>
      </p:sp>
      <p:sp>
        <p:nvSpPr>
          <p:cNvPr id="42" name="Tekstvak 41">
            <a:extLst>
              <a:ext uri="{FF2B5EF4-FFF2-40B4-BE49-F238E27FC236}">
                <a16:creationId xmlns:a16="http://schemas.microsoft.com/office/drawing/2014/main" id="{F9FB5DAE-7286-1357-0E1D-8CB5C80835ED}"/>
              </a:ext>
            </a:extLst>
          </p:cNvPr>
          <p:cNvSpPr txBox="1"/>
          <p:nvPr/>
        </p:nvSpPr>
        <p:spPr>
          <a:xfrm>
            <a:off x="6542172" y="6086598"/>
            <a:ext cx="442750" cy="461665"/>
          </a:xfrm>
          <a:prstGeom prst="rect">
            <a:avLst/>
          </a:prstGeom>
          <a:noFill/>
        </p:spPr>
        <p:txBody>
          <a:bodyPr wrap="none" rtlCol="0">
            <a:spAutoFit/>
          </a:bodyPr>
          <a:lstStyle/>
          <a:p>
            <a:r>
              <a:rPr lang="en-GB" sz="2400" dirty="0">
                <a:latin typeface="Franklin Gothic Book" panose="020B0503020102020204" pitchFamily="34" charset="0"/>
              </a:rPr>
              <a:t>5.</a:t>
            </a:r>
            <a:endParaRPr lang="nl-NL" sz="2400" dirty="0">
              <a:latin typeface="Franklin Gothic Book" panose="020B0503020102020204" pitchFamily="34" charset="0"/>
            </a:endParaRPr>
          </a:p>
        </p:txBody>
      </p:sp>
      <p:sp>
        <p:nvSpPr>
          <p:cNvPr id="43" name="Tekstvak 42">
            <a:extLst>
              <a:ext uri="{FF2B5EF4-FFF2-40B4-BE49-F238E27FC236}">
                <a16:creationId xmlns:a16="http://schemas.microsoft.com/office/drawing/2014/main" id="{C6A0C3F8-B01F-171A-8FDD-7F74B3CC6E39}"/>
              </a:ext>
            </a:extLst>
          </p:cNvPr>
          <p:cNvSpPr txBox="1"/>
          <p:nvPr/>
        </p:nvSpPr>
        <p:spPr>
          <a:xfrm>
            <a:off x="9252248" y="6086597"/>
            <a:ext cx="442750" cy="461665"/>
          </a:xfrm>
          <a:prstGeom prst="rect">
            <a:avLst/>
          </a:prstGeom>
          <a:noFill/>
        </p:spPr>
        <p:txBody>
          <a:bodyPr wrap="none" rtlCol="0">
            <a:spAutoFit/>
          </a:bodyPr>
          <a:lstStyle/>
          <a:p>
            <a:r>
              <a:rPr lang="en-GB" sz="2400" dirty="0">
                <a:latin typeface="Franklin Gothic Book" panose="020B0503020102020204" pitchFamily="34" charset="0"/>
              </a:rPr>
              <a:t>6.</a:t>
            </a:r>
            <a:endParaRPr lang="nl-NL" sz="2400" dirty="0">
              <a:latin typeface="Franklin Gothic Book" panose="020B0503020102020204" pitchFamily="34" charset="0"/>
            </a:endParaRPr>
          </a:p>
        </p:txBody>
      </p:sp>
      <p:sp>
        <p:nvSpPr>
          <p:cNvPr id="44" name="Tekstvak 43">
            <a:extLst>
              <a:ext uri="{FF2B5EF4-FFF2-40B4-BE49-F238E27FC236}">
                <a16:creationId xmlns:a16="http://schemas.microsoft.com/office/drawing/2014/main" id="{A5B95D7E-4EE1-6C72-1072-969413267373}"/>
              </a:ext>
            </a:extLst>
          </p:cNvPr>
          <p:cNvSpPr txBox="1"/>
          <p:nvPr/>
        </p:nvSpPr>
        <p:spPr>
          <a:xfrm>
            <a:off x="11230163" y="6086596"/>
            <a:ext cx="417102" cy="461665"/>
          </a:xfrm>
          <a:prstGeom prst="rect">
            <a:avLst/>
          </a:prstGeom>
          <a:noFill/>
        </p:spPr>
        <p:txBody>
          <a:bodyPr wrap="none" rtlCol="0">
            <a:spAutoFit/>
          </a:bodyPr>
          <a:lstStyle/>
          <a:p>
            <a:r>
              <a:rPr lang="en-GB" sz="2400" dirty="0">
                <a:latin typeface="Franklin Gothic Book" panose="020B0503020102020204" pitchFamily="34" charset="0"/>
              </a:rPr>
              <a:t>7.</a:t>
            </a:r>
            <a:endParaRPr lang="nl-NL" sz="2400" dirty="0">
              <a:latin typeface="Franklin Gothic Book" panose="020B0503020102020204" pitchFamily="34" charset="0"/>
            </a:endParaRPr>
          </a:p>
        </p:txBody>
      </p:sp>
    </p:spTree>
    <p:extLst>
      <p:ext uri="{BB962C8B-B14F-4D97-AF65-F5344CB8AC3E}">
        <p14:creationId xmlns:p14="http://schemas.microsoft.com/office/powerpoint/2010/main" val="239247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Result</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Urban Interface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This amazing urban interface structure is our 			minor contribution to “The Green Mile.” 			Collaboration and great teamwork were required 			from the design team, joint team, milling team, 			robotic production team and KPI team to 			achieve this end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24" name="Afbeelding 23" descr="Afbeelding met gebouw, kamerplant, buitenshuis, bloempot&#10;&#10;Automatisch gegenereerde beschrijving">
            <a:extLst>
              <a:ext uri="{FF2B5EF4-FFF2-40B4-BE49-F238E27FC236}">
                <a16:creationId xmlns:a16="http://schemas.microsoft.com/office/drawing/2014/main" id="{314E5C05-DB7A-1E92-25F3-A1D00025D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365" y="364959"/>
            <a:ext cx="4276173" cy="6128081"/>
          </a:xfrm>
          <a:prstGeom prst="rect">
            <a:avLst/>
          </a:prstGeom>
        </p:spPr>
      </p:pic>
    </p:spTree>
    <p:extLst>
      <p:ext uri="{BB962C8B-B14F-4D97-AF65-F5344CB8AC3E}">
        <p14:creationId xmlns:p14="http://schemas.microsoft.com/office/powerpoint/2010/main" val="1116675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34013" y="314597"/>
            <a:ext cx="5308999" cy="2917296"/>
          </a:xfrm>
        </p:spPr>
        <p:txBody>
          <a:bodyPr anchor="t">
            <a:normAutofit/>
          </a:bodyPr>
          <a:lstStyle/>
          <a:p>
            <a:r>
              <a:rPr lang="en-US" sz="1400" b="1" dirty="0">
                <a:latin typeface="Franklin Gothic Book" panose="020B0503020102020204" pitchFamily="34" charset="0"/>
              </a:rPr>
              <a:t>KPI</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“The Green Mile” project,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grpSp>
        <p:nvGrpSpPr>
          <p:cNvPr id="52" name="Groep 51">
            <a:extLst>
              <a:ext uri="{FF2B5EF4-FFF2-40B4-BE49-F238E27FC236}">
                <a16:creationId xmlns:a16="http://schemas.microsoft.com/office/drawing/2014/main" id="{9F0DA778-4E92-7A52-A806-B8F3184CD998}"/>
              </a:ext>
            </a:extLst>
          </p:cNvPr>
          <p:cNvGrpSpPr/>
          <p:nvPr/>
        </p:nvGrpSpPr>
        <p:grpSpPr>
          <a:xfrm>
            <a:off x="4833164" y="463539"/>
            <a:ext cx="7243782" cy="4186706"/>
            <a:chOff x="4833164" y="463539"/>
            <a:chExt cx="7243782" cy="4186706"/>
          </a:xfrm>
        </p:grpSpPr>
        <p:grpSp>
          <p:nvGrpSpPr>
            <p:cNvPr id="29" name="Gruppieren 10">
              <a:extLst>
                <a:ext uri="{FF2B5EF4-FFF2-40B4-BE49-F238E27FC236}">
                  <a16:creationId xmlns:a16="http://schemas.microsoft.com/office/drawing/2014/main" id="{2080DFB5-CE4F-892D-6689-2BA4D290F478}"/>
                </a:ext>
              </a:extLst>
            </p:cNvPr>
            <p:cNvGrpSpPr/>
            <p:nvPr/>
          </p:nvGrpSpPr>
          <p:grpSpPr>
            <a:xfrm>
              <a:off x="8994794" y="463539"/>
              <a:ext cx="2885170" cy="2379807"/>
              <a:chOff x="6286815" y="1325792"/>
              <a:chExt cx="3695385" cy="3048105"/>
            </a:xfrm>
          </p:grpSpPr>
          <p:sp>
            <p:nvSpPr>
              <p:cNvPr id="36" name="Rechteck: abgerundete Ecken 22">
                <a:extLst>
                  <a:ext uri="{FF2B5EF4-FFF2-40B4-BE49-F238E27FC236}">
                    <a16:creationId xmlns:a16="http://schemas.microsoft.com/office/drawing/2014/main" id="{6C738A68-F19F-4C16-BD87-BBB584EB65D6}"/>
                  </a:ext>
                </a:extLst>
              </p:cNvPr>
              <p:cNvSpPr/>
              <p:nvPr/>
            </p:nvSpPr>
            <p:spPr>
              <a:xfrm>
                <a:off x="6612597" y="1325792"/>
                <a:ext cx="3006745" cy="56685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Circularity Potential</a:t>
                </a:r>
              </a:p>
            </p:txBody>
          </p:sp>
          <p:pic>
            <p:nvPicPr>
              <p:cNvPr id="37" name="Grafik 23">
                <a:extLst>
                  <a:ext uri="{FF2B5EF4-FFF2-40B4-BE49-F238E27FC236}">
                    <a16:creationId xmlns:a16="http://schemas.microsoft.com/office/drawing/2014/main" id="{3145E77A-BD0B-879A-AE9F-DD6326A0C856}"/>
                  </a:ext>
                </a:extLst>
              </p:cNvPr>
              <p:cNvPicPr>
                <a:picLocks noChangeAspect="1"/>
              </p:cNvPicPr>
              <p:nvPr/>
            </p:nvPicPr>
            <p:blipFill rotWithShape="1">
              <a:blip r:embed="rId3"/>
              <a:srcRect l="54526" t="29655" r="585" b="3474"/>
              <a:stretch/>
            </p:blipFill>
            <p:spPr>
              <a:xfrm>
                <a:off x="6286815" y="2047246"/>
                <a:ext cx="3695385" cy="2326651"/>
              </a:xfrm>
              <a:prstGeom prst="rect">
                <a:avLst/>
              </a:prstGeom>
            </p:spPr>
          </p:pic>
          <p:pic>
            <p:nvPicPr>
              <p:cNvPr id="38" name="Grafik 27">
                <a:extLst>
                  <a:ext uri="{FF2B5EF4-FFF2-40B4-BE49-F238E27FC236}">
                    <a16:creationId xmlns:a16="http://schemas.microsoft.com/office/drawing/2014/main" id="{EFC4104D-4B9E-4859-ADA7-4AC274979655}"/>
                  </a:ext>
                </a:extLst>
              </p:cNvPr>
              <p:cNvPicPr>
                <a:picLocks noChangeAspect="1"/>
              </p:cNvPicPr>
              <p:nvPr/>
            </p:nvPicPr>
            <p:blipFill rotWithShape="1">
              <a:blip r:embed="rId3"/>
              <a:srcRect l="54526" t="10307" r="38371" b="72433"/>
              <a:stretch/>
            </p:blipFill>
            <p:spPr>
              <a:xfrm>
                <a:off x="9492364" y="2004889"/>
                <a:ext cx="489836" cy="503077"/>
              </a:xfrm>
              <a:prstGeom prst="rect">
                <a:avLst/>
              </a:prstGeom>
            </p:spPr>
          </p:pic>
        </p:grpSp>
        <p:grpSp>
          <p:nvGrpSpPr>
            <p:cNvPr id="30" name="Gruppieren 13">
              <a:extLst>
                <a:ext uri="{FF2B5EF4-FFF2-40B4-BE49-F238E27FC236}">
                  <a16:creationId xmlns:a16="http://schemas.microsoft.com/office/drawing/2014/main" id="{AA5EDB0A-1025-DBE7-1978-1CBBCDF68F9E}"/>
                </a:ext>
              </a:extLst>
            </p:cNvPr>
            <p:cNvGrpSpPr/>
            <p:nvPr/>
          </p:nvGrpSpPr>
          <p:grpSpPr>
            <a:xfrm>
              <a:off x="5702805" y="463539"/>
              <a:ext cx="2789090" cy="2426151"/>
              <a:chOff x="-466876" y="1141752"/>
              <a:chExt cx="3572323" cy="3107464"/>
            </a:xfrm>
          </p:grpSpPr>
          <p:sp>
            <p:nvSpPr>
              <p:cNvPr id="33" name="Rechteck: abgerundete Ecken 17">
                <a:extLst>
                  <a:ext uri="{FF2B5EF4-FFF2-40B4-BE49-F238E27FC236}">
                    <a16:creationId xmlns:a16="http://schemas.microsoft.com/office/drawing/2014/main" id="{E3A7B30B-8684-F157-F625-F9947E5D0FC0}"/>
                  </a:ext>
                </a:extLst>
              </p:cNvPr>
              <p:cNvSpPr/>
              <p:nvPr/>
            </p:nvSpPr>
            <p:spPr>
              <a:xfrm>
                <a:off x="-71427" y="1141752"/>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Reused Material</a:t>
                </a:r>
              </a:p>
            </p:txBody>
          </p:sp>
          <p:pic>
            <p:nvPicPr>
              <p:cNvPr id="34" name="Grafik 18">
                <a:extLst>
                  <a:ext uri="{FF2B5EF4-FFF2-40B4-BE49-F238E27FC236}">
                    <a16:creationId xmlns:a16="http://schemas.microsoft.com/office/drawing/2014/main" id="{5D1E2C18-4BD5-E6CC-D0B9-AF2AE570B81D}"/>
                  </a:ext>
                </a:extLst>
              </p:cNvPr>
              <p:cNvPicPr>
                <a:picLocks noChangeAspect="1"/>
              </p:cNvPicPr>
              <p:nvPr/>
            </p:nvPicPr>
            <p:blipFill rotWithShape="1">
              <a:blip r:embed="rId3"/>
              <a:srcRect l="3729" t="27642" r="55387" b="2776"/>
              <a:stretch/>
            </p:blipFill>
            <p:spPr>
              <a:xfrm>
                <a:off x="-241451" y="1851931"/>
                <a:ext cx="3332758" cy="2397285"/>
              </a:xfrm>
              <a:prstGeom prst="rect">
                <a:avLst/>
              </a:prstGeom>
            </p:spPr>
          </p:pic>
          <p:pic>
            <p:nvPicPr>
              <p:cNvPr id="35" name="Grafik 21">
                <a:extLst>
                  <a:ext uri="{FF2B5EF4-FFF2-40B4-BE49-F238E27FC236}">
                    <a16:creationId xmlns:a16="http://schemas.microsoft.com/office/drawing/2014/main" id="{B3B7D710-C342-D4EE-ACAB-826B088A5C1F}"/>
                  </a:ext>
                </a:extLst>
              </p:cNvPr>
              <p:cNvPicPr>
                <a:picLocks noChangeAspect="1"/>
              </p:cNvPicPr>
              <p:nvPr/>
            </p:nvPicPr>
            <p:blipFill rotWithShape="1">
              <a:blip r:embed="rId3"/>
              <a:srcRect l="3729" t="9618" r="88637" b="71409"/>
              <a:stretch/>
            </p:blipFill>
            <p:spPr>
              <a:xfrm>
                <a:off x="-466876" y="1800247"/>
                <a:ext cx="539675" cy="566857"/>
              </a:xfrm>
              <a:prstGeom prst="rect">
                <a:avLst/>
              </a:prstGeom>
            </p:spPr>
          </p:pic>
        </p:grpSp>
        <p:sp>
          <p:nvSpPr>
            <p:cNvPr id="31" name="Rechteck 15">
              <a:extLst>
                <a:ext uri="{FF2B5EF4-FFF2-40B4-BE49-F238E27FC236}">
                  <a16:creationId xmlns:a16="http://schemas.microsoft.com/office/drawing/2014/main" id="{18813BE4-FC27-E48F-AABD-B1A56FE30D3D}"/>
                </a:ext>
              </a:extLst>
            </p:cNvPr>
            <p:cNvSpPr/>
            <p:nvPr/>
          </p:nvSpPr>
          <p:spPr>
            <a:xfrm>
              <a:off x="5599455" y="532447"/>
              <a:ext cx="3194790"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16">
              <a:extLst>
                <a:ext uri="{FF2B5EF4-FFF2-40B4-BE49-F238E27FC236}">
                  <a16:creationId xmlns:a16="http://schemas.microsoft.com/office/drawing/2014/main" id="{8B8A7830-A857-B61B-C70C-04F19D788E45}"/>
                </a:ext>
              </a:extLst>
            </p:cNvPr>
            <p:cNvSpPr/>
            <p:nvPr/>
          </p:nvSpPr>
          <p:spPr>
            <a:xfrm>
              <a:off x="8845817" y="528723"/>
              <a:ext cx="3190814"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0" name="Gruppieren 46">
              <a:extLst>
                <a:ext uri="{FF2B5EF4-FFF2-40B4-BE49-F238E27FC236}">
                  <a16:creationId xmlns:a16="http://schemas.microsoft.com/office/drawing/2014/main" id="{C33F9E65-B523-ABD6-A9D0-B9D99B6AD08B}"/>
                </a:ext>
              </a:extLst>
            </p:cNvPr>
            <p:cNvGrpSpPr/>
            <p:nvPr/>
          </p:nvGrpSpPr>
          <p:grpSpPr>
            <a:xfrm>
              <a:off x="8782529" y="2995255"/>
              <a:ext cx="3294417" cy="1568106"/>
              <a:chOff x="6589598" y="4673506"/>
              <a:chExt cx="4248459" cy="2022219"/>
            </a:xfrm>
          </p:grpSpPr>
          <p:pic>
            <p:nvPicPr>
              <p:cNvPr id="41" name="Grafik 38">
                <a:extLst>
                  <a:ext uri="{FF2B5EF4-FFF2-40B4-BE49-F238E27FC236}">
                    <a16:creationId xmlns:a16="http://schemas.microsoft.com/office/drawing/2014/main" id="{5F6C0219-43BA-1C43-A2DB-1D7B9E49AE5B}"/>
                  </a:ext>
                </a:extLst>
              </p:cNvPr>
              <p:cNvPicPr>
                <a:picLocks noChangeAspect="1"/>
              </p:cNvPicPr>
              <p:nvPr/>
            </p:nvPicPr>
            <p:blipFill rotWithShape="1">
              <a:blip r:embed="rId4"/>
              <a:srcRect t="26136" r="48136" b="38360"/>
              <a:stretch/>
            </p:blipFill>
            <p:spPr>
              <a:xfrm>
                <a:off x="6589598" y="4673506"/>
                <a:ext cx="4248459" cy="1518417"/>
              </a:xfrm>
              <a:prstGeom prst="rect">
                <a:avLst/>
              </a:prstGeom>
            </p:spPr>
          </p:pic>
          <p:pic>
            <p:nvPicPr>
              <p:cNvPr id="42" name="Grafik 39">
                <a:extLst>
                  <a:ext uri="{FF2B5EF4-FFF2-40B4-BE49-F238E27FC236}">
                    <a16:creationId xmlns:a16="http://schemas.microsoft.com/office/drawing/2014/main" id="{C4152CBE-B350-B05E-8BCE-143692417ED2}"/>
                  </a:ext>
                </a:extLst>
              </p:cNvPr>
              <p:cNvPicPr>
                <a:picLocks noChangeAspect="1"/>
              </p:cNvPicPr>
              <p:nvPr/>
            </p:nvPicPr>
            <p:blipFill rotWithShape="1">
              <a:blip r:embed="rId4"/>
              <a:srcRect l="53121" t="37908" b="49247"/>
              <a:stretch/>
            </p:blipFill>
            <p:spPr>
              <a:xfrm>
                <a:off x="6589598" y="6146369"/>
                <a:ext cx="3840106" cy="549356"/>
              </a:xfrm>
              <a:prstGeom prst="rect">
                <a:avLst/>
              </a:prstGeom>
            </p:spPr>
          </p:pic>
        </p:grpSp>
        <p:grpSp>
          <p:nvGrpSpPr>
            <p:cNvPr id="43" name="Gruppieren 45">
              <a:extLst>
                <a:ext uri="{FF2B5EF4-FFF2-40B4-BE49-F238E27FC236}">
                  <a16:creationId xmlns:a16="http://schemas.microsoft.com/office/drawing/2014/main" id="{178C8C49-C080-1BAA-8BDB-130DC31B5403}"/>
                </a:ext>
              </a:extLst>
            </p:cNvPr>
            <p:cNvGrpSpPr/>
            <p:nvPr/>
          </p:nvGrpSpPr>
          <p:grpSpPr>
            <a:xfrm>
              <a:off x="5490947" y="2878545"/>
              <a:ext cx="3294417" cy="1661824"/>
              <a:chOff x="1582577" y="4413242"/>
              <a:chExt cx="4248459" cy="2143078"/>
            </a:xfrm>
          </p:grpSpPr>
          <p:pic>
            <p:nvPicPr>
              <p:cNvPr id="44" name="Grafik 40">
                <a:extLst>
                  <a:ext uri="{FF2B5EF4-FFF2-40B4-BE49-F238E27FC236}">
                    <a16:creationId xmlns:a16="http://schemas.microsoft.com/office/drawing/2014/main" id="{8D174A96-1547-27F4-AF1B-ECEF6702F427}"/>
                  </a:ext>
                </a:extLst>
              </p:cNvPr>
              <p:cNvPicPr>
                <a:picLocks noChangeAspect="1"/>
              </p:cNvPicPr>
              <p:nvPr/>
            </p:nvPicPr>
            <p:blipFill rotWithShape="1">
              <a:blip r:embed="rId4"/>
              <a:srcRect l="53121" t="73023" b="8914"/>
              <a:stretch/>
            </p:blipFill>
            <p:spPr>
              <a:xfrm>
                <a:off x="1889981" y="5783793"/>
                <a:ext cx="3840106" cy="772527"/>
              </a:xfrm>
              <a:prstGeom prst="rect">
                <a:avLst/>
              </a:prstGeom>
            </p:spPr>
          </p:pic>
          <p:pic>
            <p:nvPicPr>
              <p:cNvPr id="45" name="Grafik 41">
                <a:extLst>
                  <a:ext uri="{FF2B5EF4-FFF2-40B4-BE49-F238E27FC236}">
                    <a16:creationId xmlns:a16="http://schemas.microsoft.com/office/drawing/2014/main" id="{63AEA4E5-AA1B-1648-C975-61E5E3F60737}"/>
                  </a:ext>
                </a:extLst>
              </p:cNvPr>
              <p:cNvPicPr>
                <a:picLocks noChangeAspect="1"/>
              </p:cNvPicPr>
              <p:nvPr/>
            </p:nvPicPr>
            <p:blipFill rotWithShape="1">
              <a:blip r:embed="rId4"/>
              <a:srcRect t="63121" r="48136" b="2370"/>
              <a:stretch/>
            </p:blipFill>
            <p:spPr>
              <a:xfrm>
                <a:off x="1582577" y="4413242"/>
                <a:ext cx="4248459" cy="1475850"/>
              </a:xfrm>
              <a:prstGeom prst="rect">
                <a:avLst/>
              </a:prstGeom>
            </p:spPr>
          </p:pic>
        </p:grpSp>
        <p:grpSp>
          <p:nvGrpSpPr>
            <p:cNvPr id="46" name="Gruppieren 47">
              <a:extLst>
                <a:ext uri="{FF2B5EF4-FFF2-40B4-BE49-F238E27FC236}">
                  <a16:creationId xmlns:a16="http://schemas.microsoft.com/office/drawing/2014/main" id="{AA89AE8A-34A3-C23E-F378-6D2C0253AA4C}"/>
                </a:ext>
              </a:extLst>
            </p:cNvPr>
            <p:cNvGrpSpPr/>
            <p:nvPr/>
          </p:nvGrpSpPr>
          <p:grpSpPr>
            <a:xfrm>
              <a:off x="4963287" y="2816237"/>
              <a:ext cx="7113659" cy="1834008"/>
              <a:chOff x="5601699" y="1375814"/>
              <a:chExt cx="4950039" cy="4117383"/>
            </a:xfrm>
          </p:grpSpPr>
          <p:sp>
            <p:nvSpPr>
              <p:cNvPr id="47" name="Rechteck 48">
                <a:extLst>
                  <a:ext uri="{FF2B5EF4-FFF2-40B4-BE49-F238E27FC236}">
                    <a16:creationId xmlns:a16="http://schemas.microsoft.com/office/drawing/2014/main" id="{AC6B2734-4CF4-472B-869D-43EE7D8E0E8D}"/>
                  </a:ext>
                </a:extLst>
              </p:cNvPr>
              <p:cNvSpPr/>
              <p:nvPr/>
            </p:nvSpPr>
            <p:spPr>
              <a:xfrm>
                <a:off x="5601699" y="1375814"/>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nvGrpSpPr>
              <p:cNvPr id="48" name="Gruppieren 49">
                <a:extLst>
                  <a:ext uri="{FF2B5EF4-FFF2-40B4-BE49-F238E27FC236}">
                    <a16:creationId xmlns:a16="http://schemas.microsoft.com/office/drawing/2014/main" id="{44A97054-0E6D-A36D-9A36-153713EEC14C}"/>
                  </a:ext>
                </a:extLst>
              </p:cNvPr>
              <p:cNvGrpSpPr/>
              <p:nvPr/>
            </p:nvGrpSpPr>
            <p:grpSpPr>
              <a:xfrm>
                <a:off x="5601699" y="1375814"/>
                <a:ext cx="4950039" cy="4117383"/>
                <a:chOff x="5612445" y="1368915"/>
                <a:chExt cx="4950039" cy="4117383"/>
              </a:xfrm>
            </p:grpSpPr>
            <p:sp>
              <p:nvSpPr>
                <p:cNvPr id="49" name="Rechteck 50">
                  <a:extLst>
                    <a:ext uri="{FF2B5EF4-FFF2-40B4-BE49-F238E27FC236}">
                      <a16:creationId xmlns:a16="http://schemas.microsoft.com/office/drawing/2014/main" id="{86644C1D-09EE-5AE6-3B6B-18B5EBEC2155}"/>
                    </a:ext>
                  </a:extLst>
                </p:cNvPr>
                <p:cNvSpPr/>
                <p:nvPr/>
              </p:nvSpPr>
              <p:spPr>
                <a:xfrm>
                  <a:off x="10516765" y="1368915"/>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0" name="Rechteck 51">
                  <a:extLst>
                    <a:ext uri="{FF2B5EF4-FFF2-40B4-BE49-F238E27FC236}">
                      <a16:creationId xmlns:a16="http://schemas.microsoft.com/office/drawing/2014/main" id="{643BEA77-1C75-D10B-DC6B-97983A30BBC0}"/>
                    </a:ext>
                  </a:extLst>
                </p:cNvPr>
                <p:cNvSpPr/>
                <p:nvPr/>
              </p:nvSpPr>
              <p:spPr>
                <a:xfrm rot="5400000">
                  <a:off x="8038484" y="-1057123"/>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1" name="Rechteck 52">
                  <a:extLst>
                    <a:ext uri="{FF2B5EF4-FFF2-40B4-BE49-F238E27FC236}">
                      <a16:creationId xmlns:a16="http://schemas.microsoft.com/office/drawing/2014/main" id="{8A34D612-324E-8720-EE35-B8BC99C83622}"/>
                    </a:ext>
                  </a:extLst>
                </p:cNvPr>
                <p:cNvSpPr/>
                <p:nvPr/>
              </p:nvSpPr>
              <p:spPr>
                <a:xfrm rot="5400000">
                  <a:off x="8049707" y="3001574"/>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grpSp>
        <p:sp>
          <p:nvSpPr>
            <p:cNvPr id="39" name="Rechteck: abgerundete Ecken 36">
              <a:extLst>
                <a:ext uri="{FF2B5EF4-FFF2-40B4-BE49-F238E27FC236}">
                  <a16:creationId xmlns:a16="http://schemas.microsoft.com/office/drawing/2014/main" id="{45CE9562-F614-21C7-0B18-89162DD6FED7}"/>
                </a:ext>
              </a:extLst>
            </p:cNvPr>
            <p:cNvSpPr/>
            <p:nvPr/>
          </p:nvSpPr>
          <p:spPr>
            <a:xfrm rot="16200000">
              <a:off x="4265434" y="3352189"/>
              <a:ext cx="1858945" cy="72348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Avoided Impact</a:t>
              </a:r>
            </a:p>
          </p:txBody>
        </p:sp>
      </p:grpSp>
      <p:grpSp>
        <p:nvGrpSpPr>
          <p:cNvPr id="53" name="Gruppieren 30">
            <a:extLst>
              <a:ext uri="{FF2B5EF4-FFF2-40B4-BE49-F238E27FC236}">
                <a16:creationId xmlns:a16="http://schemas.microsoft.com/office/drawing/2014/main" id="{7D01CE95-2812-E421-166E-73B30946E432}"/>
              </a:ext>
            </a:extLst>
          </p:cNvPr>
          <p:cNvGrpSpPr/>
          <p:nvPr/>
        </p:nvGrpSpPr>
        <p:grpSpPr>
          <a:xfrm>
            <a:off x="2364414" y="2708345"/>
            <a:ext cx="2437795" cy="1915760"/>
            <a:chOff x="623588" y="1409221"/>
            <a:chExt cx="4100812" cy="3482168"/>
          </a:xfrm>
        </p:grpSpPr>
        <p:grpSp>
          <p:nvGrpSpPr>
            <p:cNvPr id="55" name="Gruppieren 29">
              <a:extLst>
                <a:ext uri="{FF2B5EF4-FFF2-40B4-BE49-F238E27FC236}">
                  <a16:creationId xmlns:a16="http://schemas.microsoft.com/office/drawing/2014/main" id="{286489A0-B143-C1EF-DE34-7A12FCCB5FA4}"/>
                </a:ext>
              </a:extLst>
            </p:cNvPr>
            <p:cNvGrpSpPr/>
            <p:nvPr/>
          </p:nvGrpSpPr>
          <p:grpSpPr>
            <a:xfrm>
              <a:off x="623588" y="1590022"/>
              <a:ext cx="4100812" cy="3301367"/>
              <a:chOff x="623588" y="1590022"/>
              <a:chExt cx="4100812" cy="3301367"/>
            </a:xfrm>
          </p:grpSpPr>
          <p:grpSp>
            <p:nvGrpSpPr>
              <p:cNvPr id="56" name="Gruppieren 23">
                <a:extLst>
                  <a:ext uri="{FF2B5EF4-FFF2-40B4-BE49-F238E27FC236}">
                    <a16:creationId xmlns:a16="http://schemas.microsoft.com/office/drawing/2014/main" id="{50D62322-79A3-64F1-F293-595CD017D533}"/>
                  </a:ext>
                </a:extLst>
              </p:cNvPr>
              <p:cNvGrpSpPr/>
              <p:nvPr/>
            </p:nvGrpSpPr>
            <p:grpSpPr>
              <a:xfrm>
                <a:off x="800100" y="2229874"/>
                <a:ext cx="3924300" cy="2661515"/>
                <a:chOff x="523875" y="2142975"/>
                <a:chExt cx="3924300" cy="2661515"/>
              </a:xfrm>
            </p:grpSpPr>
            <p:pic>
              <p:nvPicPr>
                <p:cNvPr id="58" name="Grafik 19">
                  <a:extLst>
                    <a:ext uri="{FF2B5EF4-FFF2-40B4-BE49-F238E27FC236}">
                      <a16:creationId xmlns:a16="http://schemas.microsoft.com/office/drawing/2014/main" id="{9A7227C6-7995-6B7A-52B6-FC9FC3337C88}"/>
                    </a:ext>
                  </a:extLst>
                </p:cNvPr>
                <p:cNvPicPr>
                  <a:picLocks noChangeAspect="1"/>
                </p:cNvPicPr>
                <p:nvPr/>
              </p:nvPicPr>
              <p:blipFill rotWithShape="1">
                <a:blip r:embed="rId5"/>
                <a:srcRect l="683" t="31417" r="52392" b="3148"/>
                <a:stretch/>
              </p:blipFill>
              <p:spPr>
                <a:xfrm>
                  <a:off x="523875" y="2404913"/>
                  <a:ext cx="3924300" cy="2399577"/>
                </a:xfrm>
                <a:prstGeom prst="rect">
                  <a:avLst/>
                </a:prstGeom>
              </p:spPr>
            </p:pic>
            <p:pic>
              <p:nvPicPr>
                <p:cNvPr id="59" name="Grafik 20">
                  <a:extLst>
                    <a:ext uri="{FF2B5EF4-FFF2-40B4-BE49-F238E27FC236}">
                      <a16:creationId xmlns:a16="http://schemas.microsoft.com/office/drawing/2014/main" id="{5833D7C6-A95F-040E-5524-4C9F73F9361F}"/>
                    </a:ext>
                  </a:extLst>
                </p:cNvPr>
                <p:cNvPicPr>
                  <a:picLocks noChangeAspect="1"/>
                </p:cNvPicPr>
                <p:nvPr/>
              </p:nvPicPr>
              <p:blipFill rotWithShape="1">
                <a:blip r:embed="rId5"/>
                <a:srcRect l="1367" t="9479" r="91344" b="76236"/>
                <a:stretch/>
              </p:blipFill>
              <p:spPr>
                <a:xfrm>
                  <a:off x="595013" y="2142975"/>
                  <a:ext cx="609600" cy="523875"/>
                </a:xfrm>
                <a:prstGeom prst="rect">
                  <a:avLst/>
                </a:prstGeom>
              </p:spPr>
            </p:pic>
          </p:grpSp>
          <p:sp>
            <p:nvSpPr>
              <p:cNvPr id="57" name="Rechteck 28">
                <a:extLst>
                  <a:ext uri="{FF2B5EF4-FFF2-40B4-BE49-F238E27FC236}">
                    <a16:creationId xmlns:a16="http://schemas.microsoft.com/office/drawing/2014/main" id="{97D7712D-3D45-BD1E-8CF2-CB3A03FF7797}"/>
                  </a:ext>
                </a:extLst>
              </p:cNvPr>
              <p:cNvSpPr/>
              <p:nvPr/>
            </p:nvSpPr>
            <p:spPr>
              <a:xfrm>
                <a:off x="623588" y="1590022"/>
                <a:ext cx="4091952" cy="330136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4" name="Rechteck: abgerundete Ecken 21">
              <a:extLst>
                <a:ext uri="{FF2B5EF4-FFF2-40B4-BE49-F238E27FC236}">
                  <a16:creationId xmlns:a16="http://schemas.microsoft.com/office/drawing/2014/main" id="{1CDA6615-A3AC-68E8-82AB-6762269C7628}"/>
                </a:ext>
              </a:extLst>
            </p:cNvPr>
            <p:cNvSpPr/>
            <p:nvPr/>
          </p:nvSpPr>
          <p:spPr>
            <a:xfrm>
              <a:off x="1155817" y="1409221"/>
              <a:ext cx="3176874" cy="820653"/>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Emissions // Production</a:t>
              </a:r>
            </a:p>
          </p:txBody>
        </p:sp>
      </p:grpSp>
      <p:grpSp>
        <p:nvGrpSpPr>
          <p:cNvPr id="60" name="Gruppieren 32">
            <a:extLst>
              <a:ext uri="{FF2B5EF4-FFF2-40B4-BE49-F238E27FC236}">
                <a16:creationId xmlns:a16="http://schemas.microsoft.com/office/drawing/2014/main" id="{5A5C04C1-5431-BADB-08B5-C76407797D29}"/>
              </a:ext>
            </a:extLst>
          </p:cNvPr>
          <p:cNvGrpSpPr/>
          <p:nvPr/>
        </p:nvGrpSpPr>
        <p:grpSpPr>
          <a:xfrm>
            <a:off x="9331025" y="4653599"/>
            <a:ext cx="2687180" cy="1888585"/>
            <a:chOff x="7339128" y="1662309"/>
            <a:chExt cx="4091952" cy="2979105"/>
          </a:xfrm>
        </p:grpSpPr>
        <p:grpSp>
          <p:nvGrpSpPr>
            <p:cNvPr id="61" name="Gruppieren 27">
              <a:extLst>
                <a:ext uri="{FF2B5EF4-FFF2-40B4-BE49-F238E27FC236}">
                  <a16:creationId xmlns:a16="http://schemas.microsoft.com/office/drawing/2014/main" id="{9A9E2E7A-7D79-B744-DD1B-00CF02C5BEC5}"/>
                </a:ext>
              </a:extLst>
            </p:cNvPr>
            <p:cNvGrpSpPr/>
            <p:nvPr/>
          </p:nvGrpSpPr>
          <p:grpSpPr>
            <a:xfrm>
              <a:off x="7422954" y="2322093"/>
              <a:ext cx="3967164" cy="2319321"/>
              <a:chOff x="7299415" y="2427441"/>
              <a:chExt cx="3967164" cy="2319321"/>
            </a:xfrm>
          </p:grpSpPr>
          <p:pic>
            <p:nvPicPr>
              <p:cNvPr id="64" name="Grafik 25">
                <a:extLst>
                  <a:ext uri="{FF2B5EF4-FFF2-40B4-BE49-F238E27FC236}">
                    <a16:creationId xmlns:a16="http://schemas.microsoft.com/office/drawing/2014/main" id="{BF18AF28-8EFF-1609-63DD-E0FE83C90EA6}"/>
                  </a:ext>
                </a:extLst>
              </p:cNvPr>
              <p:cNvPicPr>
                <a:picLocks noChangeAspect="1"/>
              </p:cNvPicPr>
              <p:nvPr/>
            </p:nvPicPr>
            <p:blipFill rotWithShape="1">
              <a:blip r:embed="rId5"/>
              <a:srcRect l="53075" t="34565" b="3148"/>
              <a:stretch/>
            </p:blipFill>
            <p:spPr>
              <a:xfrm>
                <a:off x="7299415" y="2462639"/>
                <a:ext cx="3924301" cy="2284123"/>
              </a:xfrm>
              <a:prstGeom prst="rect">
                <a:avLst/>
              </a:prstGeom>
            </p:spPr>
          </p:pic>
          <p:pic>
            <p:nvPicPr>
              <p:cNvPr id="65" name="Grafik 10">
                <a:extLst>
                  <a:ext uri="{FF2B5EF4-FFF2-40B4-BE49-F238E27FC236}">
                    <a16:creationId xmlns:a16="http://schemas.microsoft.com/office/drawing/2014/main" id="{64B61738-F418-EA8B-7791-0786AEFF305C}"/>
                  </a:ext>
                </a:extLst>
              </p:cNvPr>
              <p:cNvPicPr>
                <a:picLocks noChangeAspect="1"/>
              </p:cNvPicPr>
              <p:nvPr/>
            </p:nvPicPr>
            <p:blipFill rotWithShape="1">
              <a:blip r:embed="rId5"/>
              <a:srcRect l="54267" t="11154" r="38785" b="74402"/>
              <a:stretch/>
            </p:blipFill>
            <p:spPr>
              <a:xfrm>
                <a:off x="10685553" y="2427441"/>
                <a:ext cx="581026" cy="529686"/>
              </a:xfrm>
              <a:prstGeom prst="rect">
                <a:avLst/>
              </a:prstGeom>
            </p:spPr>
          </p:pic>
        </p:grpSp>
        <p:sp>
          <p:nvSpPr>
            <p:cNvPr id="62" name="Rechteck: abgerundete Ecken 26">
              <a:extLst>
                <a:ext uri="{FF2B5EF4-FFF2-40B4-BE49-F238E27FC236}">
                  <a16:creationId xmlns:a16="http://schemas.microsoft.com/office/drawing/2014/main" id="{67D1C739-1DBA-FC61-8F6A-F740AC42CE46}"/>
                </a:ext>
              </a:extLst>
            </p:cNvPr>
            <p:cNvSpPr/>
            <p:nvPr/>
          </p:nvSpPr>
          <p:spPr>
            <a:xfrm>
              <a:off x="7796667" y="1662309"/>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Job Creation</a:t>
              </a:r>
            </a:p>
          </p:txBody>
        </p:sp>
        <p:sp>
          <p:nvSpPr>
            <p:cNvPr id="63" name="Rechteck 31">
              <a:extLst>
                <a:ext uri="{FF2B5EF4-FFF2-40B4-BE49-F238E27FC236}">
                  <a16:creationId xmlns:a16="http://schemas.microsoft.com/office/drawing/2014/main" id="{DD9A7B02-4948-517A-04B3-1DF84D343454}"/>
                </a:ext>
              </a:extLst>
            </p:cNvPr>
            <p:cNvSpPr/>
            <p:nvPr/>
          </p:nvSpPr>
          <p:spPr>
            <a:xfrm>
              <a:off x="7339128" y="1681567"/>
              <a:ext cx="4091952" cy="295984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6" name="Gruppieren 36">
            <a:extLst>
              <a:ext uri="{FF2B5EF4-FFF2-40B4-BE49-F238E27FC236}">
                <a16:creationId xmlns:a16="http://schemas.microsoft.com/office/drawing/2014/main" id="{021DE047-8836-4692-C17F-C99496EAFB54}"/>
              </a:ext>
            </a:extLst>
          </p:cNvPr>
          <p:cNvGrpSpPr/>
          <p:nvPr/>
        </p:nvGrpSpPr>
        <p:grpSpPr>
          <a:xfrm>
            <a:off x="6329548" y="4653599"/>
            <a:ext cx="3025066" cy="1900793"/>
            <a:chOff x="7299415" y="1851379"/>
            <a:chExt cx="4063528" cy="2536784"/>
          </a:xfrm>
        </p:grpSpPr>
        <p:grpSp>
          <p:nvGrpSpPr>
            <p:cNvPr id="67" name="Gruppieren 16">
              <a:extLst>
                <a:ext uri="{FF2B5EF4-FFF2-40B4-BE49-F238E27FC236}">
                  <a16:creationId xmlns:a16="http://schemas.microsoft.com/office/drawing/2014/main" id="{A4EECC2E-F19E-6DC3-F543-DD9771F15E79}"/>
                </a:ext>
              </a:extLst>
            </p:cNvPr>
            <p:cNvGrpSpPr/>
            <p:nvPr/>
          </p:nvGrpSpPr>
          <p:grpSpPr>
            <a:xfrm>
              <a:off x="7299415" y="2398143"/>
              <a:ext cx="4063528" cy="1970633"/>
              <a:chOff x="7320989" y="2351407"/>
              <a:chExt cx="4063528" cy="1970633"/>
            </a:xfrm>
          </p:grpSpPr>
          <p:pic>
            <p:nvPicPr>
              <p:cNvPr id="70" name="Grafik 13">
                <a:extLst>
                  <a:ext uri="{FF2B5EF4-FFF2-40B4-BE49-F238E27FC236}">
                    <a16:creationId xmlns:a16="http://schemas.microsoft.com/office/drawing/2014/main" id="{62A7952B-A54E-B754-DE8D-8E281066E59D}"/>
                  </a:ext>
                </a:extLst>
              </p:cNvPr>
              <p:cNvPicPr>
                <a:picLocks noChangeAspect="1"/>
              </p:cNvPicPr>
              <p:nvPr/>
            </p:nvPicPr>
            <p:blipFill rotWithShape="1">
              <a:blip r:embed="rId6"/>
              <a:srcRect l="52120" t="38653" b="5731"/>
              <a:stretch/>
            </p:blipFill>
            <p:spPr>
              <a:xfrm>
                <a:off x="7320989" y="2351407"/>
                <a:ext cx="4063528" cy="1970633"/>
              </a:xfrm>
              <a:prstGeom prst="rect">
                <a:avLst/>
              </a:prstGeom>
            </p:spPr>
          </p:pic>
          <p:pic>
            <p:nvPicPr>
              <p:cNvPr id="71" name="Grafik 7">
                <a:extLst>
                  <a:ext uri="{FF2B5EF4-FFF2-40B4-BE49-F238E27FC236}">
                    <a16:creationId xmlns:a16="http://schemas.microsoft.com/office/drawing/2014/main" id="{8AD6DE9F-E9D6-9A17-146A-8B623E1F33BB}"/>
                  </a:ext>
                </a:extLst>
              </p:cNvPr>
              <p:cNvPicPr>
                <a:picLocks noChangeAspect="1"/>
              </p:cNvPicPr>
              <p:nvPr/>
            </p:nvPicPr>
            <p:blipFill rotWithShape="1">
              <a:blip r:embed="rId6"/>
              <a:srcRect l="54632" t="10862" r="38522" b="73278"/>
              <a:stretch/>
            </p:blipFill>
            <p:spPr>
              <a:xfrm>
                <a:off x="7729537" y="3611883"/>
                <a:ext cx="581025" cy="561975"/>
              </a:xfrm>
              <a:prstGeom prst="rect">
                <a:avLst/>
              </a:prstGeom>
            </p:spPr>
          </p:pic>
        </p:grpSp>
        <p:sp>
          <p:nvSpPr>
            <p:cNvPr id="68" name="Rechteck: abgerundete Ecken 15">
              <a:extLst>
                <a:ext uri="{FF2B5EF4-FFF2-40B4-BE49-F238E27FC236}">
                  <a16:creationId xmlns:a16="http://schemas.microsoft.com/office/drawing/2014/main" id="{79607FAF-8C72-3847-4E31-88E8FFFFED62}"/>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Production Cost</a:t>
              </a:r>
            </a:p>
          </p:txBody>
        </p:sp>
        <p:sp>
          <p:nvSpPr>
            <p:cNvPr id="69" name="Rechteck 35">
              <a:extLst>
                <a:ext uri="{FF2B5EF4-FFF2-40B4-BE49-F238E27FC236}">
                  <a16:creationId xmlns:a16="http://schemas.microsoft.com/office/drawing/2014/main" id="{7603FB6E-E911-EA60-AFCF-C6B59FF76954}"/>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2" name="Gruppieren 33">
            <a:extLst>
              <a:ext uri="{FF2B5EF4-FFF2-40B4-BE49-F238E27FC236}">
                <a16:creationId xmlns:a16="http://schemas.microsoft.com/office/drawing/2014/main" id="{2519D333-9385-D5FB-B1F6-0CBAAE84CA8D}"/>
              </a:ext>
            </a:extLst>
          </p:cNvPr>
          <p:cNvGrpSpPr/>
          <p:nvPr/>
        </p:nvGrpSpPr>
        <p:grpSpPr>
          <a:xfrm>
            <a:off x="465077" y="4646115"/>
            <a:ext cx="2954718" cy="1915760"/>
            <a:chOff x="1610637" y="1972993"/>
            <a:chExt cx="3912537" cy="2536784"/>
          </a:xfrm>
        </p:grpSpPr>
        <p:grpSp>
          <p:nvGrpSpPr>
            <p:cNvPr id="73" name="Gruppieren 22">
              <a:extLst>
                <a:ext uri="{FF2B5EF4-FFF2-40B4-BE49-F238E27FC236}">
                  <a16:creationId xmlns:a16="http://schemas.microsoft.com/office/drawing/2014/main" id="{43796E40-E5B1-BB7C-E3AB-B24CC34E7A37}"/>
                </a:ext>
              </a:extLst>
            </p:cNvPr>
            <p:cNvGrpSpPr/>
            <p:nvPr/>
          </p:nvGrpSpPr>
          <p:grpSpPr>
            <a:xfrm>
              <a:off x="1610637" y="2348223"/>
              <a:ext cx="3912537" cy="2161554"/>
              <a:chOff x="1135713" y="3416965"/>
              <a:chExt cx="3912537" cy="2161554"/>
            </a:xfrm>
          </p:grpSpPr>
          <p:pic>
            <p:nvPicPr>
              <p:cNvPr id="76" name="Grafik 34">
                <a:extLst>
                  <a:ext uri="{FF2B5EF4-FFF2-40B4-BE49-F238E27FC236}">
                    <a16:creationId xmlns:a16="http://schemas.microsoft.com/office/drawing/2014/main" id="{E0B909F8-92CD-E6A8-903E-7766471A02A0}"/>
                  </a:ext>
                </a:extLst>
              </p:cNvPr>
              <p:cNvPicPr>
                <a:picLocks noChangeAspect="1"/>
              </p:cNvPicPr>
              <p:nvPr/>
            </p:nvPicPr>
            <p:blipFill rotWithShape="1">
              <a:blip r:embed="rId6"/>
              <a:srcRect t="33591" r="53898" b="5405"/>
              <a:stretch/>
            </p:blipFill>
            <p:spPr>
              <a:xfrm>
                <a:off x="1135713" y="3416965"/>
                <a:ext cx="3912537" cy="2161554"/>
              </a:xfrm>
              <a:prstGeom prst="rect">
                <a:avLst/>
              </a:prstGeom>
            </p:spPr>
          </p:pic>
          <p:pic>
            <p:nvPicPr>
              <p:cNvPr id="77" name="Grafik 17">
                <a:extLst>
                  <a:ext uri="{FF2B5EF4-FFF2-40B4-BE49-F238E27FC236}">
                    <a16:creationId xmlns:a16="http://schemas.microsoft.com/office/drawing/2014/main" id="{5092EE35-9853-9EE0-A259-4672C4158B09}"/>
                  </a:ext>
                </a:extLst>
              </p:cNvPr>
              <p:cNvPicPr>
                <a:picLocks noChangeAspect="1"/>
              </p:cNvPicPr>
              <p:nvPr/>
            </p:nvPicPr>
            <p:blipFill rotWithShape="1">
              <a:blip r:embed="rId6"/>
              <a:srcRect l="2412" t="10400" r="89171" b="75622"/>
              <a:stretch/>
            </p:blipFill>
            <p:spPr>
              <a:xfrm>
                <a:off x="1562100" y="4820649"/>
                <a:ext cx="714376" cy="495300"/>
              </a:xfrm>
              <a:prstGeom prst="rect">
                <a:avLst/>
              </a:prstGeom>
            </p:spPr>
          </p:pic>
        </p:grpSp>
        <p:sp>
          <p:nvSpPr>
            <p:cNvPr id="74" name="Rechteck: abgerundete Ecken 18">
              <a:extLst>
                <a:ext uri="{FF2B5EF4-FFF2-40B4-BE49-F238E27FC236}">
                  <a16:creationId xmlns:a16="http://schemas.microsoft.com/office/drawing/2014/main" id="{A6B29906-8275-A532-3C01-956A4D5A2BEB}"/>
                </a:ext>
              </a:extLst>
            </p:cNvPr>
            <p:cNvSpPr/>
            <p:nvPr/>
          </p:nvSpPr>
          <p:spPr>
            <a:xfrm>
              <a:off x="2037024" y="1983391"/>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Avoided Costs </a:t>
              </a:r>
            </a:p>
          </p:txBody>
        </p:sp>
        <p:sp>
          <p:nvSpPr>
            <p:cNvPr id="75" name="Rechteck 24">
              <a:extLst>
                <a:ext uri="{FF2B5EF4-FFF2-40B4-BE49-F238E27FC236}">
                  <a16:creationId xmlns:a16="http://schemas.microsoft.com/office/drawing/2014/main" id="{A93D6DFC-5F03-601C-7E73-EA98AA9F089D}"/>
                </a:ext>
              </a:extLst>
            </p:cNvPr>
            <p:cNvSpPr/>
            <p:nvPr/>
          </p:nvSpPr>
          <p:spPr>
            <a:xfrm>
              <a:off x="1733549" y="1972993"/>
              <a:ext cx="3782624"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8" name="Gruppieren 47">
            <a:extLst>
              <a:ext uri="{FF2B5EF4-FFF2-40B4-BE49-F238E27FC236}">
                <a16:creationId xmlns:a16="http://schemas.microsoft.com/office/drawing/2014/main" id="{D8B7DC82-B91B-16E4-B3C5-3C60E133F1C2}"/>
              </a:ext>
            </a:extLst>
          </p:cNvPr>
          <p:cNvGrpSpPr/>
          <p:nvPr/>
        </p:nvGrpSpPr>
        <p:grpSpPr>
          <a:xfrm>
            <a:off x="3430228" y="4642365"/>
            <a:ext cx="2941377" cy="1907110"/>
            <a:chOff x="6495001" y="3519377"/>
            <a:chExt cx="3912537" cy="2536784"/>
          </a:xfrm>
        </p:grpSpPr>
        <p:pic>
          <p:nvPicPr>
            <p:cNvPr id="79" name="Grafik 39">
              <a:extLst>
                <a:ext uri="{FF2B5EF4-FFF2-40B4-BE49-F238E27FC236}">
                  <a16:creationId xmlns:a16="http://schemas.microsoft.com/office/drawing/2014/main" id="{5F472572-D1DD-80DA-EE2D-178278D96AF3}"/>
                </a:ext>
              </a:extLst>
            </p:cNvPr>
            <p:cNvPicPr>
              <a:picLocks noChangeAspect="1"/>
            </p:cNvPicPr>
            <p:nvPr/>
          </p:nvPicPr>
          <p:blipFill rotWithShape="1">
            <a:blip r:embed="rId7"/>
            <a:srcRect l="541" t="39623" r="3302" b="5947"/>
            <a:stretch/>
          </p:blipFill>
          <p:spPr>
            <a:xfrm>
              <a:off x="6559956" y="4146080"/>
              <a:ext cx="3782625" cy="1840485"/>
            </a:xfrm>
            <a:prstGeom prst="rect">
              <a:avLst/>
            </a:prstGeom>
          </p:spPr>
        </p:pic>
        <p:grpSp>
          <p:nvGrpSpPr>
            <p:cNvPr id="80" name="Gruppieren 41">
              <a:extLst>
                <a:ext uri="{FF2B5EF4-FFF2-40B4-BE49-F238E27FC236}">
                  <a16:creationId xmlns:a16="http://schemas.microsoft.com/office/drawing/2014/main" id="{0A5F4FC6-ADFA-B03F-A0EE-EB3D49F5C118}"/>
                </a:ext>
              </a:extLst>
            </p:cNvPr>
            <p:cNvGrpSpPr/>
            <p:nvPr/>
          </p:nvGrpSpPr>
          <p:grpSpPr>
            <a:xfrm>
              <a:off x="6495001" y="3519377"/>
              <a:ext cx="3912537" cy="2536784"/>
              <a:chOff x="7398168" y="1851379"/>
              <a:chExt cx="3912537" cy="2536784"/>
            </a:xfrm>
          </p:grpSpPr>
          <p:sp>
            <p:nvSpPr>
              <p:cNvPr id="82" name="Rechteck: abgerundete Ecken 43">
                <a:extLst>
                  <a:ext uri="{FF2B5EF4-FFF2-40B4-BE49-F238E27FC236}">
                    <a16:creationId xmlns:a16="http://schemas.microsoft.com/office/drawing/2014/main" id="{2AB2B3B5-01D9-5EF3-FCCE-F86E3584C2D0}"/>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Maintenance Cost</a:t>
                </a:r>
              </a:p>
            </p:txBody>
          </p:sp>
          <p:sp>
            <p:nvSpPr>
              <p:cNvPr id="83" name="Rechteck 44">
                <a:extLst>
                  <a:ext uri="{FF2B5EF4-FFF2-40B4-BE49-F238E27FC236}">
                    <a16:creationId xmlns:a16="http://schemas.microsoft.com/office/drawing/2014/main" id="{3D169ACB-628B-6DF4-4DB4-63C69BBBC23D}"/>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81" name="Grafik 38">
              <a:extLst>
                <a:ext uri="{FF2B5EF4-FFF2-40B4-BE49-F238E27FC236}">
                  <a16:creationId xmlns:a16="http://schemas.microsoft.com/office/drawing/2014/main" id="{97F108C6-BE0A-E953-C9B9-680AFCAA6EC5}"/>
                </a:ext>
              </a:extLst>
            </p:cNvPr>
            <p:cNvPicPr>
              <a:picLocks noChangeAspect="1"/>
            </p:cNvPicPr>
            <p:nvPr/>
          </p:nvPicPr>
          <p:blipFill rotWithShape="1">
            <a:blip r:embed="rId7"/>
            <a:srcRect l="6305" t="8540" r="78600" b="75070"/>
            <a:stretch/>
          </p:blipFill>
          <p:spPr>
            <a:xfrm>
              <a:off x="7002507" y="5305352"/>
              <a:ext cx="593816" cy="554205"/>
            </a:xfrm>
            <a:prstGeom prst="rect">
              <a:avLst/>
            </a:prstGeom>
          </p:spPr>
        </p:pic>
      </p:grpSp>
    </p:spTree>
    <p:extLst>
      <p:ext uri="{BB962C8B-B14F-4D97-AF65-F5344CB8AC3E}">
        <p14:creationId xmlns:p14="http://schemas.microsoft.com/office/powerpoint/2010/main" val="3946584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REFLECTION</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Potential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gereedschap, buitenshuis, grond, elektrische zaag&#10;&#10;Automatisch gegenereerde beschrijving">
            <a:extLst>
              <a:ext uri="{FF2B5EF4-FFF2-40B4-BE49-F238E27FC236}">
                <a16:creationId xmlns:a16="http://schemas.microsoft.com/office/drawing/2014/main" id="{DFF8CBB0-5006-547E-415D-CC4F38B1B34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76" b="89984" l="9994" r="98365">
                        <a14:foregroundMark x1="28256" y1="61107" x2="28256" y2="61107"/>
                        <a14:foregroundMark x1="27226" y1="60945" x2="27226" y2="60945"/>
                        <a14:foregroundMark x1="26590" y1="62318" x2="26590" y2="62318"/>
                        <a14:foregroundMark x1="27347" y1="63732" x2="27347" y2="63732"/>
                        <a14:foregroundMark x1="25409" y1="64418" x2="25409" y2="64418"/>
                        <a14:foregroundMark x1="24500" y1="64580" x2="80709" y2="53473"/>
                        <a14:foregroundMark x1="80709" y1="53473" x2="96608" y2="43296"/>
                        <a14:foregroundMark x1="96608" y1="43296" x2="98486" y2="34370"/>
                        <a14:foregroundMark x1="98486" y1="34370" x2="98365" y2="26858"/>
                        <a14:foregroundMark x1="98365" y1="26858" x2="87341" y2="24677"/>
                        <a14:foregroundMark x1="87341" y1="24677" x2="68019" y2="27342"/>
                        <a14:foregroundMark x1="70594" y1="26333" x2="83253" y2="23546"/>
                        <a14:foregroundMark x1="83253" y1="23546" x2="83465" y2="23546"/>
                      </a14:backgroundRemoval>
                    </a14:imgEffect>
                  </a14:imgLayer>
                </a14:imgProps>
              </a:ext>
              <a:ext uri="{28A0092B-C50C-407E-A947-70E740481C1C}">
                <a14:useLocalDpi xmlns:a14="http://schemas.microsoft.com/office/drawing/2010/main" val="0"/>
              </a:ext>
            </a:extLst>
          </a:blip>
          <a:srcRect t="19567" b="34026"/>
          <a:stretch/>
        </p:blipFill>
        <p:spPr>
          <a:xfrm>
            <a:off x="906483" y="2945081"/>
            <a:ext cx="9144000" cy="3182587"/>
          </a:xfrm>
          <a:prstGeom prst="rect">
            <a:avLst/>
          </a:prstGeom>
        </p:spPr>
      </p:pic>
    </p:spTree>
    <p:extLst>
      <p:ext uri="{BB962C8B-B14F-4D97-AF65-F5344CB8AC3E}">
        <p14:creationId xmlns:p14="http://schemas.microsoft.com/office/powerpoint/2010/main" val="2041057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gebouw, plant, overdekt, grond&#10;&#10;Automatisch gegenereerde beschrijving">
            <a:extLst>
              <a:ext uri="{FF2B5EF4-FFF2-40B4-BE49-F238E27FC236}">
                <a16:creationId xmlns:a16="http://schemas.microsoft.com/office/drawing/2014/main" id="{C40C294D-FC43-9A0D-CAC9-C7734CFEE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28" y="0"/>
            <a:ext cx="5143500" cy="6858000"/>
          </a:xfrm>
          <a:prstGeom prst="rect">
            <a:avLst/>
          </a:prstGeom>
        </p:spPr>
      </p:pic>
      <p:pic>
        <p:nvPicPr>
          <p:cNvPr id="10" name="Afbeelding 9" descr="Afbeelding met houten, gebouw, buitenshuis, plant&#10;&#10;Automatisch gegenereerde beschrijving">
            <a:extLst>
              <a:ext uri="{FF2B5EF4-FFF2-40B4-BE49-F238E27FC236}">
                <a16:creationId xmlns:a16="http://schemas.microsoft.com/office/drawing/2014/main" id="{52179027-F7A6-2F3F-9C1B-65BF4D420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052" y="0"/>
            <a:ext cx="5143500" cy="6858000"/>
          </a:xfrm>
          <a:prstGeom prst="rect">
            <a:avLst/>
          </a:prstGeom>
        </p:spPr>
      </p:pic>
    </p:spTree>
    <p:extLst>
      <p:ext uri="{BB962C8B-B14F-4D97-AF65-F5344CB8AC3E}">
        <p14:creationId xmlns:p14="http://schemas.microsoft.com/office/powerpoint/2010/main" val="296956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2B59-7A82-6F67-D9C8-6B45E9EE9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8C8A9-AF06-998F-A771-B7155C2C1326}"/>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 Developing the Scripts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figures are the outcome of following a tutorial in 		Grasshopper and visualizing it in Rhino. Throughout 		this exercise, you gain insight into the infinite 			possibilities achievable in Rhino. This has truly excited 		me for what lies ahead.</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FC014C25-CCEE-48EF-4031-6AC6BC24A0F1}"/>
              </a:ext>
            </a:extLst>
          </p:cNvPr>
          <p:cNvPicPr>
            <a:picLocks noChangeAspect="1"/>
          </p:cNvPicPr>
          <p:nvPr/>
        </p:nvPicPr>
        <p:blipFill rotWithShape="1">
          <a:blip r:embed="rId3"/>
          <a:srcRect l="9289" t="11297" r="4411"/>
          <a:stretch/>
        </p:blipFill>
        <p:spPr>
          <a:xfrm>
            <a:off x="4972692" y="2161983"/>
            <a:ext cx="7219308" cy="4696017"/>
          </a:xfrm>
          <a:prstGeom prst="rect">
            <a:avLst/>
          </a:prstGeom>
        </p:spPr>
      </p:pic>
    </p:spTree>
    <p:extLst>
      <p:ext uri="{BB962C8B-B14F-4D97-AF65-F5344CB8AC3E}">
        <p14:creationId xmlns:p14="http://schemas.microsoft.com/office/powerpoint/2010/main" val="182439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F2FB4-F8F8-2552-B4FE-C9CF78D4D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29FF0-52A9-2D81-306E-21DB883F0DE7}"/>
              </a:ext>
            </a:extLst>
          </p:cNvPr>
          <p:cNvSpPr>
            <a:spLocks noGrp="1"/>
          </p:cNvSpPr>
          <p:nvPr>
            <p:ph type="title"/>
          </p:nvPr>
        </p:nvSpPr>
        <p:spPr>
          <a:xfrm>
            <a:off x="6096001" y="3429000"/>
            <a:ext cx="5832296"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End effector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task for this exercise was to design an end 			effector for the robotic arm capable of holding 			three or more colours and accommodating pens of 		various diameters. This end effector was 			necessary to execute a drawing with the robot 			using its Grasshopper script.</a:t>
            </a:r>
            <a:endParaRPr lang="en-NL" sz="14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919B57FD-CD48-3D3C-5956-A44B85015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60" t="2906" r="42421" b="1830"/>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descr="Afbeelding met overdekt, muur, speelgoed, vaas&#10;&#10;Automatisch gegenereerde beschrijving">
            <a:extLst>
              <a:ext uri="{FF2B5EF4-FFF2-40B4-BE49-F238E27FC236}">
                <a16:creationId xmlns:a16="http://schemas.microsoft.com/office/drawing/2014/main" id="{6A1F09C9-2366-95DE-54FD-D996E2EFF5E5}"/>
              </a:ext>
            </a:extLst>
          </p:cNvPr>
          <p:cNvPicPr>
            <a:picLocks noChangeAspect="1"/>
          </p:cNvPicPr>
          <p:nvPr/>
        </p:nvPicPr>
        <p:blipFill rotWithShape="1">
          <a:blip r:embed="rId4">
            <a:extLst>
              <a:ext uri="{28A0092B-C50C-407E-A947-70E740481C1C}">
                <a14:useLocalDpi xmlns:a14="http://schemas.microsoft.com/office/drawing/2010/main" val="0"/>
              </a:ext>
            </a:extLst>
          </a:blip>
          <a:srcRect l="4939" t="11698" r="3401"/>
          <a:stretch/>
        </p:blipFill>
        <p:spPr>
          <a:xfrm>
            <a:off x="-1" y="0"/>
            <a:ext cx="5339167" cy="6858001"/>
          </a:xfrm>
          <a:prstGeom prst="rect">
            <a:avLst/>
          </a:prstGeom>
        </p:spPr>
      </p:pic>
    </p:spTree>
    <p:extLst>
      <p:ext uri="{BB962C8B-B14F-4D97-AF65-F5344CB8AC3E}">
        <p14:creationId xmlns:p14="http://schemas.microsoft.com/office/powerpoint/2010/main" val="5922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4305-1B5D-B14F-25C4-3FD72BB4D39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50B78C-4E35-D28D-A538-C55E295AAE77}"/>
              </a:ext>
            </a:extLst>
          </p:cNvPr>
          <p:cNvSpPr/>
          <p:nvPr/>
        </p:nvSpPr>
        <p:spPr>
          <a:xfrm>
            <a:off x="7610289" y="3265231"/>
            <a:ext cx="3856450" cy="279085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412B1F18-22AE-DE20-A369-D6305C50B6B2}"/>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Inspiration &amp; Sketches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Before diving into the design phase, there was a 			thorough exploration of existing possibilities. Carousels 		emerged as a prominent option, frequently seen in CNC 		machines and boasting additional advantages. One 		notable benefit is the ease with which the TCP (Tool 		</a:t>
            </a:r>
            <a:r>
              <a:rPr lang="en-GB" sz="1400" dirty="0" err="1">
                <a:latin typeface="Franklin Gothic Book" panose="020B0503020102020204" pitchFamily="34" charset="0"/>
              </a:rPr>
              <a:t>Center</a:t>
            </a:r>
            <a:r>
              <a:rPr lang="en-GB" sz="1400" dirty="0">
                <a:latin typeface="Franklin Gothic Book" panose="020B0503020102020204" pitchFamily="34" charset="0"/>
              </a:rPr>
              <a:t> Point) for each tool can be managed—simply 		rotate the last axis of the robot arm and adjusting the z-		axis offset to accommodate pencils of different lengths.</a:t>
            </a:r>
            <a:br>
              <a:rPr lang="en-US" sz="14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3" descr="A drawing of a pencil&#10;&#10;Description automatically generated">
            <a:extLst>
              <a:ext uri="{FF2B5EF4-FFF2-40B4-BE49-F238E27FC236}">
                <a16:creationId xmlns:a16="http://schemas.microsoft.com/office/drawing/2014/main" id="{46BA289F-AFB6-4B1B-B898-04C6CC056D67}"/>
              </a:ext>
            </a:extLst>
          </p:cNvPr>
          <p:cNvPicPr>
            <a:picLocks noChangeAspect="1"/>
          </p:cNvPicPr>
          <p:nvPr/>
        </p:nvPicPr>
        <p:blipFill>
          <a:blip r:embed="rId3"/>
          <a:stretch>
            <a:fillRect/>
          </a:stretch>
        </p:blipFill>
        <p:spPr>
          <a:xfrm>
            <a:off x="7589980" y="505354"/>
            <a:ext cx="3856450" cy="2331383"/>
          </a:xfrm>
          <a:prstGeom prst="rect">
            <a:avLst/>
          </a:prstGeom>
        </p:spPr>
      </p:pic>
      <p:pic>
        <p:nvPicPr>
          <p:cNvPr id="4" name="Picture 1" descr="A drawing of a robot&#10;&#10;Description automatically generated">
            <a:extLst>
              <a:ext uri="{FF2B5EF4-FFF2-40B4-BE49-F238E27FC236}">
                <a16:creationId xmlns:a16="http://schemas.microsoft.com/office/drawing/2014/main" id="{4F2772A7-28B4-C712-A5AB-306347276907}"/>
              </a:ext>
            </a:extLst>
          </p:cNvPr>
          <p:cNvPicPr>
            <a:picLocks noChangeAspect="1"/>
          </p:cNvPicPr>
          <p:nvPr/>
        </p:nvPicPr>
        <p:blipFill rotWithShape="1">
          <a:blip r:embed="rId4"/>
          <a:srcRect t="42620"/>
          <a:stretch/>
        </p:blipFill>
        <p:spPr>
          <a:xfrm>
            <a:off x="1334731" y="3258881"/>
            <a:ext cx="5839281" cy="2790859"/>
          </a:xfrm>
          <a:prstGeom prst="rect">
            <a:avLst/>
          </a:prstGeom>
        </p:spPr>
      </p:pic>
      <p:pic>
        <p:nvPicPr>
          <p:cNvPr id="8" name="Afbeelding 7" descr="Afbeelding met tandwiel, Auto-onderdeel, wiel&#10;&#10;Automatisch gegenereerde beschrijving">
            <a:extLst>
              <a:ext uri="{FF2B5EF4-FFF2-40B4-BE49-F238E27FC236}">
                <a16:creationId xmlns:a16="http://schemas.microsoft.com/office/drawing/2014/main" id="{1D252815-F5EF-DC9D-5499-4A6938B39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724" y="3258881"/>
            <a:ext cx="3610559" cy="2767676"/>
          </a:xfrm>
          <a:prstGeom prst="rect">
            <a:avLst/>
          </a:prstGeom>
        </p:spPr>
      </p:pic>
    </p:spTree>
    <p:extLst>
      <p:ext uri="{BB962C8B-B14F-4D97-AF65-F5344CB8AC3E}">
        <p14:creationId xmlns:p14="http://schemas.microsoft.com/office/powerpoint/2010/main" val="371687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2E9D-5CEF-6237-F1E7-498DCB5AD93D}"/>
            </a:ext>
          </a:extLst>
        </p:cNvPr>
        <p:cNvGrpSpPr/>
        <p:nvPr/>
      </p:nvGrpSpPr>
      <p:grpSpPr>
        <a:xfrm>
          <a:off x="0" y="0"/>
          <a:ext cx="0" cy="0"/>
          <a:chOff x="0" y="0"/>
          <a:chExt cx="0" cy="0"/>
        </a:xfrm>
      </p:grpSpPr>
      <p:sp>
        <p:nvSpPr>
          <p:cNvPr id="29" name="Rectangle 4">
            <a:extLst>
              <a:ext uri="{FF2B5EF4-FFF2-40B4-BE49-F238E27FC236}">
                <a16:creationId xmlns:a16="http://schemas.microsoft.com/office/drawing/2014/main" id="{51DB4814-C920-7308-015F-8D21DD690E6E}"/>
              </a:ext>
            </a:extLst>
          </p:cNvPr>
          <p:cNvSpPr/>
          <p:nvPr/>
        </p:nvSpPr>
        <p:spPr>
          <a:xfrm>
            <a:off x="538070" y="4106174"/>
            <a:ext cx="11169541" cy="22391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C7454B2F-CDC6-1E91-DCC9-D4A7106AB091}"/>
              </a:ext>
            </a:extLst>
          </p:cNvPr>
          <p:cNvSpPr>
            <a:spLocks noGrp="1"/>
          </p:cNvSpPr>
          <p:nvPr>
            <p:ph type="title"/>
          </p:nvPr>
        </p:nvSpPr>
        <p:spPr>
          <a:xfrm>
            <a:off x="247651" y="505354"/>
            <a:ext cx="5848350" cy="2917296"/>
          </a:xfrm>
        </p:spPr>
        <p:txBody>
          <a:bodyPr anchor="t">
            <a:normAutofit fontScale="90000"/>
          </a:bodyPr>
          <a:lstStyle/>
          <a:p>
            <a:r>
              <a:rPr lang="en-US" sz="1600" dirty="0">
                <a:latin typeface="Franklin Gothic Demi" panose="020B0703020102020204" pitchFamily="34" charset="0"/>
              </a:rPr>
              <a:t>PROCESS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Modeling Execution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schermopname, diagram, cirkel, kaart&#10;&#10;Automatisch gegenereerde beschrijving">
            <a:extLst>
              <a:ext uri="{FF2B5EF4-FFF2-40B4-BE49-F238E27FC236}">
                <a16:creationId xmlns:a16="http://schemas.microsoft.com/office/drawing/2014/main" id="{280BB9EF-2A42-81AC-D0B0-ACD99AED1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49" y="953613"/>
            <a:ext cx="5387486" cy="2394825"/>
          </a:xfrm>
          <a:prstGeom prst="rect">
            <a:avLst/>
          </a:prstGeom>
        </p:spPr>
      </p:pic>
      <p:pic>
        <p:nvPicPr>
          <p:cNvPr id="11" name="Afbeelding 10" descr="Afbeelding met ontwerp&#10;&#10;Beschrijving automatisch gegenereerd met gemiddelde betrouwbaarheid">
            <a:extLst>
              <a:ext uri="{FF2B5EF4-FFF2-40B4-BE49-F238E27FC236}">
                <a16:creationId xmlns:a16="http://schemas.microsoft.com/office/drawing/2014/main" id="{33C675D2-F979-7D66-97D9-120871007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87" y="4313903"/>
            <a:ext cx="2085680" cy="1487785"/>
          </a:xfrm>
          <a:prstGeom prst="rect">
            <a:avLst/>
          </a:prstGeom>
        </p:spPr>
      </p:pic>
      <p:pic>
        <p:nvPicPr>
          <p:cNvPr id="22" name="Afbeelding 21" descr="Afbeelding met ontwerp&#10;&#10;Automatisch gegenereerde beschrijving">
            <a:extLst>
              <a:ext uri="{FF2B5EF4-FFF2-40B4-BE49-F238E27FC236}">
                <a16:creationId xmlns:a16="http://schemas.microsoft.com/office/drawing/2014/main" id="{BFC59CCB-A2F5-1E49-2DCD-8A6F4CEA2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195" y="4311948"/>
            <a:ext cx="2040740" cy="1489740"/>
          </a:xfrm>
          <a:prstGeom prst="rect">
            <a:avLst/>
          </a:prstGeom>
        </p:spPr>
      </p:pic>
      <p:pic>
        <p:nvPicPr>
          <p:cNvPr id="24" name="Afbeelding 23" descr="Afbeelding met ontwerp&#10;&#10;Automatisch gegenereerde beschrijving">
            <a:extLst>
              <a:ext uri="{FF2B5EF4-FFF2-40B4-BE49-F238E27FC236}">
                <a16:creationId xmlns:a16="http://schemas.microsoft.com/office/drawing/2014/main" id="{F0BB0825-D94E-24C7-FAF7-39518BB648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663" y="4278296"/>
            <a:ext cx="1926387" cy="1489740"/>
          </a:xfrm>
          <a:prstGeom prst="rect">
            <a:avLst/>
          </a:prstGeom>
        </p:spPr>
      </p:pic>
      <p:pic>
        <p:nvPicPr>
          <p:cNvPr id="26" name="Afbeelding 25" descr="Afbeelding met ontwerp&#10;&#10;Automatisch gegenereerde beschrijving">
            <a:extLst>
              <a:ext uri="{FF2B5EF4-FFF2-40B4-BE49-F238E27FC236}">
                <a16:creationId xmlns:a16="http://schemas.microsoft.com/office/drawing/2014/main" id="{32E8B3C8-2199-E2E6-C2EB-852FB266D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2778" y="4308008"/>
            <a:ext cx="2000464" cy="1493680"/>
          </a:xfrm>
          <a:prstGeom prst="rect">
            <a:avLst/>
          </a:prstGeom>
        </p:spPr>
      </p:pic>
      <p:pic>
        <p:nvPicPr>
          <p:cNvPr id="28" name="Afbeelding 27" descr="Afbeelding met ontwerp&#10;&#10;Automatisch gegenereerde beschrijving">
            <a:extLst>
              <a:ext uri="{FF2B5EF4-FFF2-40B4-BE49-F238E27FC236}">
                <a16:creationId xmlns:a16="http://schemas.microsoft.com/office/drawing/2014/main" id="{F4B75175-E6D7-1C0E-53F3-F6A4C46900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3830" y="4308008"/>
            <a:ext cx="1923193" cy="1493680"/>
          </a:xfrm>
          <a:prstGeom prst="rect">
            <a:avLst/>
          </a:prstGeom>
        </p:spPr>
      </p:pic>
      <p:sp>
        <p:nvSpPr>
          <p:cNvPr id="30" name="Rechthoek: afgeronde hoeken 29">
            <a:extLst>
              <a:ext uri="{FF2B5EF4-FFF2-40B4-BE49-F238E27FC236}">
                <a16:creationId xmlns:a16="http://schemas.microsoft.com/office/drawing/2014/main" id="{FFC35A81-0818-D42C-67EC-14ED5D33604B}"/>
              </a:ext>
            </a:extLst>
          </p:cNvPr>
          <p:cNvSpPr/>
          <p:nvPr/>
        </p:nvSpPr>
        <p:spPr>
          <a:xfrm>
            <a:off x="1099910" y="5822004"/>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16 mm </a:t>
            </a:r>
            <a:endParaRPr lang="nl-NL" dirty="0"/>
          </a:p>
        </p:txBody>
      </p:sp>
      <p:sp>
        <p:nvSpPr>
          <p:cNvPr id="31" name="Rechthoek: afgeronde hoeken 30">
            <a:extLst>
              <a:ext uri="{FF2B5EF4-FFF2-40B4-BE49-F238E27FC236}">
                <a16:creationId xmlns:a16="http://schemas.microsoft.com/office/drawing/2014/main" id="{23A5C3F0-2B7E-1DF7-4254-EE8A6D058AB5}"/>
              </a:ext>
            </a:extLst>
          </p:cNvPr>
          <p:cNvSpPr/>
          <p:nvPr/>
        </p:nvSpPr>
        <p:spPr>
          <a:xfrm>
            <a:off x="3333848"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14 mm </a:t>
            </a:r>
            <a:endParaRPr lang="nl-NL" dirty="0"/>
          </a:p>
        </p:txBody>
      </p:sp>
      <p:sp>
        <p:nvSpPr>
          <p:cNvPr id="32" name="Rechthoek: afgeronde hoeken 31">
            <a:extLst>
              <a:ext uri="{FF2B5EF4-FFF2-40B4-BE49-F238E27FC236}">
                <a16:creationId xmlns:a16="http://schemas.microsoft.com/office/drawing/2014/main" id="{5F583B60-D4B2-C6F7-40A9-14DFFA2ED842}"/>
              </a:ext>
            </a:extLst>
          </p:cNvPr>
          <p:cNvSpPr/>
          <p:nvPr/>
        </p:nvSpPr>
        <p:spPr>
          <a:xfrm>
            <a:off x="553528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12 mm </a:t>
            </a:r>
            <a:endParaRPr lang="nl-NL" dirty="0"/>
          </a:p>
        </p:txBody>
      </p:sp>
      <p:sp>
        <p:nvSpPr>
          <p:cNvPr id="33" name="Rechthoek: afgeronde hoeken 32">
            <a:extLst>
              <a:ext uri="{FF2B5EF4-FFF2-40B4-BE49-F238E27FC236}">
                <a16:creationId xmlns:a16="http://schemas.microsoft.com/office/drawing/2014/main" id="{587541D0-CBF2-F3FA-364B-82574DA9EC1C}"/>
              </a:ext>
            </a:extLst>
          </p:cNvPr>
          <p:cNvSpPr/>
          <p:nvPr/>
        </p:nvSpPr>
        <p:spPr>
          <a:xfrm>
            <a:off x="762229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10 mm </a:t>
            </a:r>
            <a:endParaRPr lang="nl-NL" dirty="0"/>
          </a:p>
        </p:txBody>
      </p:sp>
      <p:sp>
        <p:nvSpPr>
          <p:cNvPr id="34" name="Rechthoek: afgeronde hoeken 33">
            <a:extLst>
              <a:ext uri="{FF2B5EF4-FFF2-40B4-BE49-F238E27FC236}">
                <a16:creationId xmlns:a16="http://schemas.microsoft.com/office/drawing/2014/main" id="{AE9620A3-6181-4AFA-4FFD-BDEE8A7D9FB8}"/>
              </a:ext>
            </a:extLst>
          </p:cNvPr>
          <p:cNvSpPr/>
          <p:nvPr/>
        </p:nvSpPr>
        <p:spPr>
          <a:xfrm>
            <a:off x="9884709"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8 mm </a:t>
            </a:r>
            <a:endParaRPr lang="nl-NL" dirty="0"/>
          </a:p>
        </p:txBody>
      </p:sp>
    </p:spTree>
    <p:extLst>
      <p:ext uri="{BB962C8B-B14F-4D97-AF65-F5344CB8AC3E}">
        <p14:creationId xmlns:p14="http://schemas.microsoft.com/office/powerpoint/2010/main" val="68675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547DF-4A6A-FB1E-270F-59625E34F68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B4B9811-1B31-439A-F10B-6975817D572D}"/>
              </a:ext>
            </a:extLst>
          </p:cNvPr>
          <p:cNvSpPr/>
          <p:nvPr/>
        </p:nvSpPr>
        <p:spPr>
          <a:xfrm>
            <a:off x="6399043" y="505354"/>
            <a:ext cx="5224785" cy="561948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4" name="Rectangle 4">
            <a:extLst>
              <a:ext uri="{FF2B5EF4-FFF2-40B4-BE49-F238E27FC236}">
                <a16:creationId xmlns:a16="http://schemas.microsoft.com/office/drawing/2014/main" id="{FEABC2AD-EB95-9C87-6690-80B87D49A56B}"/>
              </a:ext>
            </a:extLst>
          </p:cNvPr>
          <p:cNvSpPr/>
          <p:nvPr/>
        </p:nvSpPr>
        <p:spPr>
          <a:xfrm>
            <a:off x="3541781"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 name="Rectangle 4">
            <a:extLst>
              <a:ext uri="{FF2B5EF4-FFF2-40B4-BE49-F238E27FC236}">
                <a16:creationId xmlns:a16="http://schemas.microsoft.com/office/drawing/2014/main" id="{504AE7A0-D998-6F1D-A083-3F4053BDDC54}"/>
              </a:ext>
            </a:extLst>
          </p:cNvPr>
          <p:cNvSpPr/>
          <p:nvPr/>
        </p:nvSpPr>
        <p:spPr>
          <a:xfrm>
            <a:off x="684518"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83F86D34-4B96-5300-AF37-78403B4915C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Parametric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1" name="Afbeelding 10" descr="Afbeelding met sinaasappel, plastic&#10;&#10;Automatisch gegenereerde beschrijving">
            <a:extLst>
              <a:ext uri="{FF2B5EF4-FFF2-40B4-BE49-F238E27FC236}">
                <a16:creationId xmlns:a16="http://schemas.microsoft.com/office/drawing/2014/main" id="{FE7BBF06-C901-DD98-674A-C4E99F7E31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922723" y="4066562"/>
            <a:ext cx="1771249" cy="1583423"/>
          </a:xfrm>
          <a:prstGeom prst="rect">
            <a:avLst/>
          </a:prstGeom>
        </p:spPr>
      </p:pic>
      <p:pic>
        <p:nvPicPr>
          <p:cNvPr id="14" name="Afbeelding 13" descr="Afbeelding met speelgoed, plastic&#10;&#10;Automatisch gegenereerde beschrijving">
            <a:extLst>
              <a:ext uri="{FF2B5EF4-FFF2-40B4-BE49-F238E27FC236}">
                <a16:creationId xmlns:a16="http://schemas.microsoft.com/office/drawing/2014/main" id="{1B3FF4CB-19BD-3D5F-F8D8-FE6078DF8D4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158126" y="4135772"/>
            <a:ext cx="1624411" cy="1445004"/>
          </a:xfrm>
          <a:prstGeom prst="rect">
            <a:avLst/>
          </a:prstGeom>
        </p:spPr>
      </p:pic>
      <p:pic>
        <p:nvPicPr>
          <p:cNvPr id="18" name="Afbeelding 17" descr="Afbeelding met sinaasappel&#10;&#10;Automatisch gegenereerde beschrijving">
            <a:extLst>
              <a:ext uri="{FF2B5EF4-FFF2-40B4-BE49-F238E27FC236}">
                <a16:creationId xmlns:a16="http://schemas.microsoft.com/office/drawing/2014/main" id="{099315E0-747C-3CB4-E0FC-09B7B316BBC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604150" y="929261"/>
            <a:ext cx="4814570" cy="4771673"/>
          </a:xfrm>
          <a:prstGeom prst="rect">
            <a:avLst/>
          </a:prstGeom>
        </p:spPr>
      </p:pic>
    </p:spTree>
    <p:extLst>
      <p:ext uri="{BB962C8B-B14F-4D97-AF65-F5344CB8AC3E}">
        <p14:creationId xmlns:p14="http://schemas.microsoft.com/office/powerpoint/2010/main" val="257729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5C52-B2D1-B174-50F8-7261BF0CA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F8540-0B18-4C04-2B8D-AF31BF0F1724}"/>
              </a:ext>
            </a:extLst>
          </p:cNvPr>
          <p:cNvSpPr>
            <a:spLocks noGrp="1"/>
          </p:cNvSpPr>
          <p:nvPr>
            <p:ph type="title"/>
          </p:nvPr>
        </p:nvSpPr>
        <p:spPr>
          <a:xfrm>
            <a:off x="247650" y="505353"/>
            <a:ext cx="6180667" cy="3169499"/>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Learning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hendel&#10;&#10;Automatisch gegenereerde beschrijving">
            <a:extLst>
              <a:ext uri="{FF2B5EF4-FFF2-40B4-BE49-F238E27FC236}">
                <a16:creationId xmlns:a16="http://schemas.microsoft.com/office/drawing/2014/main" id="{E8F66377-FD73-30DE-A963-E7BD0E4FC473}"/>
              </a:ext>
            </a:extLst>
          </p:cNvPr>
          <p:cNvPicPr>
            <a:picLocks noChangeAspect="1"/>
          </p:cNvPicPr>
          <p:nvPr/>
        </p:nvPicPr>
        <p:blipFill rotWithShape="1">
          <a:blip r:embed="rId3">
            <a:extLst>
              <a:ext uri="{28A0092B-C50C-407E-A947-70E740481C1C}">
                <a14:useLocalDpi xmlns:a14="http://schemas.microsoft.com/office/drawing/2010/main" val="0"/>
              </a:ext>
            </a:extLst>
          </a:blip>
          <a:srcRect b="4076"/>
          <a:stretch/>
        </p:blipFill>
        <p:spPr>
          <a:xfrm>
            <a:off x="6428317" y="1409401"/>
            <a:ext cx="5167139" cy="3654305"/>
          </a:xfrm>
          <a:prstGeom prst="rect">
            <a:avLst/>
          </a:prstGeom>
        </p:spPr>
      </p:pic>
    </p:spTree>
    <p:extLst>
      <p:ext uri="{BB962C8B-B14F-4D97-AF65-F5344CB8AC3E}">
        <p14:creationId xmlns:p14="http://schemas.microsoft.com/office/powerpoint/2010/main" val="918273871"/>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A8E2A526235B429C8B8B8587790F80" ma:contentTypeVersion="16" ma:contentTypeDescription="Create a new document." ma:contentTypeScope="" ma:versionID="71fd36bfbcb3d7d32ac449d6c9ecca0e">
  <xsd:schema xmlns:xsd="http://www.w3.org/2001/XMLSchema" xmlns:xs="http://www.w3.org/2001/XMLSchema" xmlns:p="http://schemas.microsoft.com/office/2006/metadata/properties" xmlns:ns2="0c4fce45-ff60-491f-97b2-6e5b680486b4" xmlns:ns3="d7b065f4-e35b-4ad2-849c-208f78a44cb6" targetNamespace="http://schemas.microsoft.com/office/2006/metadata/properties" ma:root="true" ma:fieldsID="f5b6d24ba039cb07e8eba69a95ecd1eb" ns2:_="" ns3:_="">
    <xsd:import namespace="0c4fce45-ff60-491f-97b2-6e5b680486b4"/>
    <xsd:import namespace="d7b065f4-e35b-4ad2-849c-208f78a44c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4fce45-ff60-491f-97b2-6e5b680486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2d39682-ccf7-48d8-962f-2ca2d3d56b7f"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b065f4-e35b-4ad2-849c-208f78a44cb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55ee762-836d-4fc0-ade2-d5d99d6c4ac0}" ma:internalName="TaxCatchAll" ma:showField="CatchAllData" ma:web="d7b065f4-e35b-4ad2-849c-208f78a44cb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5C076C-0577-4C10-8064-38BE49D8B8A4}">
  <ds:schemaRefs>
    <ds:schemaRef ds:uri="http://schemas.microsoft.com/sharepoint/v3/contenttype/forms"/>
  </ds:schemaRefs>
</ds:datastoreItem>
</file>

<file path=customXml/itemProps2.xml><?xml version="1.0" encoding="utf-8"?>
<ds:datastoreItem xmlns:ds="http://schemas.openxmlformats.org/officeDocument/2006/customXml" ds:itemID="{ABCA692F-7CE7-499E-B3FA-5F8AB52B9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4fce45-ff60-491f-97b2-6e5b680486b4"/>
    <ds:schemaRef ds:uri="d7b065f4-e35b-4ad2-849c-208f78a44c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2726</TotalTime>
  <Words>3784</Words>
  <Application>Microsoft Office PowerPoint</Application>
  <PresentationFormat>Breedbeeld</PresentationFormat>
  <Paragraphs>158</Paragraphs>
  <Slides>39</Slides>
  <Notes>34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39</vt:i4>
      </vt:variant>
    </vt:vector>
  </HeadingPairs>
  <TitlesOfParts>
    <vt:vector size="45" baseType="lpstr">
      <vt:lpstr>Arial</vt:lpstr>
      <vt:lpstr>Calibri</vt:lpstr>
      <vt:lpstr>Calibri Light</vt:lpstr>
      <vt:lpstr>Franklin Gothic Book</vt:lpstr>
      <vt:lpstr>Franklin Gothic Demi</vt:lpstr>
      <vt:lpstr>Kantoorthema</vt:lpstr>
      <vt:lpstr>COMPUTATIONAL  DRAWING   Sven Dekker   Amsterdam University of Applied Sciences   RobotLAB   </vt:lpstr>
      <vt:lpstr>About me     Hello! I’m Sven Dekker    A third-year mechanical      engineering student at HvA, with a passion for    innovation in production techniques.    I’m currently immersed in a minor Robotic    Production &amp; Circular Materials. Where I explore    cutting-edge developments with robotic arms.    On weekends, I switch gears to bartending,    drafting craft beer and creating memorable experiences.    My goal is to stay at the forefront of innovation, whether it’s   3D printing, automation, or sustainable manufacturing.    Visit my website at: sven-dekker.com      </vt:lpstr>
      <vt:lpstr>Voronoi    Intro Computational Design    Beginner's exercise to familiarize oneself with    Rhino and Grasshopper: Creating a rectangle    adorned with a Voronoi pattern and crafting a    box featuring a similarly intricate Voronoi design    </vt:lpstr>
      <vt:lpstr>PROCESS     Developing the Scripts    The figures are the outcome of following a tutorial in   Grasshopper and visualizing it in Rhino. Throughout   this exercise, you gain insight into the infinite    possibilities achievable in Rhino. This has truly excited   me for what lies ahead.    </vt:lpstr>
      <vt:lpstr>PROJECT    End effector    The task for this exercise was to design an end    effector for the robotic arm capable of holding    three or more colours and accommodating pens of   various diameters. This end effector was    necessary to execute a drawing with the robot    using its Grasshopper script.</vt:lpstr>
      <vt:lpstr>RESEARCH    Inspiration &amp; Sketches    Before diving into the design phase, there was a    thorough exploration of existing possibilities. Carousels   emerged as a prominent option, frequently seen in CNC   machines and boasting additional advantages. One   notable benefit is the ease with which the TCP (Tool   Center Point) for each tool can be managed—simply   rotate the last axis of the robot arm and adjusting the z-  axis offset to accommodate pencils of different lengths.    </vt:lpstr>
      <vt:lpstr>PROCESS    Modeling Execution    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    </vt:lpstr>
      <vt:lpstr>VISION    Parametric Design    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      </vt:lpstr>
      <vt:lpstr>REFLECTION    Learning progress    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   </vt:lpstr>
      <vt:lpstr>PowerPoint-presentatie</vt:lpstr>
      <vt:lpstr>PROJECT    Drawing    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vt:lpstr>
      <vt:lpstr>RESEARCH    Tutorials &amp; Mood board     To begin the design process, I delved into    tutorials to explore the possibilities and gather    inspiration. Drawing from the insights gained, I then   created a moodboard to refine and enhance the vision   further.   </vt:lpstr>
      <vt:lpstr>ITERATIONS    Computational Exploration    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     </vt:lpstr>
      <vt:lpstr>REFLECTION    Achievement     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    </vt:lpstr>
      <vt:lpstr>PowerPoint-presentatie</vt:lpstr>
      <vt:lpstr>PROJECT    Kapla Tower    The objective of this exercise was to construct    the tallest tower while also setting up a robotic    system equipped with a Kapla feeder and a glue    station. This task required meticulous planning    and execution, as it involved not only the physical   construction of the tower but also the integration   of automated processes for feeding Kapla blocks   and applying glue. </vt:lpstr>
      <vt:lpstr>RESEARCH   Inspirational Architecture     The idea for the tower initially stemmed from   observing various architectural buildings. A   tower showcased in the RobotLAB also   caught my attention, providing insights into   unique construction methods. Lastly, the   notion of freehand building sparked my   interest, encouraging me to explore different   design possibilities.      </vt:lpstr>
      <vt:lpstr>ITERATIONS    Computational Exploration    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    </vt:lpstr>
      <vt:lpstr>PROCESS     </vt:lpstr>
      <vt:lpstr>VISION    Vision Progress    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cobots limited the creative freedom, presenting    challenges in crafting something truly unique.    </vt:lpstr>
      <vt:lpstr>KPI    Circularity      After completing the kapla tower challenge, we    meticulously gathered data on the build process to   conduct an impact evaluation. Our aim is to gain    deeper insights into circularity, ensuring that we    maximize efficiency and sustainability in our    endeavours.    </vt:lpstr>
      <vt:lpstr>REFLECTION    Annoyance    A significant amount of time was devoted to developing   a functional script for the cobots,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RobotLAB   running out of usable Kapla blocks.    </vt:lpstr>
      <vt:lpstr>GLUE STATION    </vt:lpstr>
      <vt:lpstr>PowerPoint-presentatie</vt:lpstr>
      <vt:lpstr>PROJECT    One Plank Challenge     The goal of this makethon was to create an item   for the Stayokay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vt:lpstr>
      <vt:lpstr>RESEARCH   Inspirational Mood board     The concept for the chair originated from our observations   of the Stayokay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      </vt:lpstr>
      <vt:lpstr>ITERATIONS    Improving Design     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makethon. Building upon feedback from the initial   prototype, we iterated further to create iteration 4,   resulting in a significantly enhanced version.    </vt:lpstr>
      <vt:lpstr>VISION    Vision Progress    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    </vt:lpstr>
      <vt:lpstr>KPI    Circularity      Following the One Plank Challenge, we   diligently compiled data on the construction   process to facilitate an impact assessment.   Our objective is to delve deeper into the   concept of circularity, striving to optimize   efficiency and sustainability in our    initiatives.    </vt:lpstr>
      <vt:lpstr>REFLECTION    Manufacturing Constraint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    </vt:lpstr>
      <vt:lpstr>PowerPoint-presentatie</vt:lpstr>
      <vt:lpstr>PROJECT    Bringing The Forest Into The City    The goal of this Makethon was to create an    urban interface for “The Green Mile” project that   combines new/circular wood, forest wood, and a   joinery system. I was part of the milling script    team, and I would like to go into detail about my    contributions to this project.</vt:lpstr>
      <vt:lpstr>RESEARCH   Computational Design    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      </vt:lpstr>
      <vt:lpstr>ITERATIONS    Prototype Milling Scripts    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   </vt:lpstr>
      <vt:lpstr>CONTRIBUTION    Joint Transition     The process for the final joint transition is as follows:       1. Import the point cloud.       2. Divide the branch into parts.       3. Grab the plane from the base of the branch.       4. Get the widest diameter of the branch.       5. Create the shape we want to mill into the wood.       6. Create milling paths to achieve the desired shape.      7. Result    </vt:lpstr>
      <vt:lpstr>Result    Urban Interface    This amazing urban interface structure is our    minor contribution to “The Green Mile.”    Collaboration and great teamwork were required    from the design team, joint team, milling team,    robotic production team and KPI team to    achieve this end result.    </vt:lpstr>
      <vt:lpstr>KPI    Circularity      Following the “The Green Mile” project, we   diligently compiled data on the construction   process to facilitate an impact assessment.   Our objective is to delve deeper into the   concept of circularity, striving to optimize   efficiency and sustainability in our    initiatives.    </vt:lpstr>
      <vt:lpstr>REFLECTION    Potential     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    </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Sven Dekker</cp:lastModifiedBy>
  <cp:revision>1</cp:revision>
  <dcterms:created xsi:type="dcterms:W3CDTF">2024-02-27T09:19:11Z</dcterms:created>
  <dcterms:modified xsi:type="dcterms:W3CDTF">2024-10-29T11:24:56Z</dcterms:modified>
</cp:coreProperties>
</file>